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073" r:id="rId2"/>
    <p:sldId id="1120" r:id="rId3"/>
    <p:sldId id="1122" r:id="rId4"/>
    <p:sldId id="1121" r:id="rId5"/>
    <p:sldId id="1123" r:id="rId6"/>
    <p:sldId id="1124" r:id="rId7"/>
    <p:sldId id="1125" r:id="rId8"/>
    <p:sldId id="1126" r:id="rId9"/>
    <p:sldId id="1127" r:id="rId10"/>
    <p:sldId id="1128" r:id="rId11"/>
    <p:sldId id="1129" r:id="rId12"/>
    <p:sldId id="1130" r:id="rId13"/>
    <p:sldId id="1111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anose="00000500000000000000" pitchFamily="2" charset="-52"/>
      <p:regular r:id="rId21"/>
      <p:bold r:id="rId22"/>
    </p:embeddedFont>
    <p:embeddedFont>
      <p:font typeface="Oswald Light" panose="00000400000000000000" pitchFamily="2" charset="-5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08" userDrawn="1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pos="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тьяна Зоненко" initials="ТЗ" lastIdx="1" clrIdx="0">
    <p:extLst>
      <p:ext uri="{19B8F6BF-5375-455C-9EA6-DF929625EA0E}">
        <p15:presenceInfo xmlns:p15="http://schemas.microsoft.com/office/powerpoint/2012/main" userId="02b923537516ca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5182" autoAdjust="0"/>
  </p:normalViewPr>
  <p:slideViewPr>
    <p:cSldViewPr snapToGrid="0">
      <p:cViewPr varScale="1">
        <p:scale>
          <a:sx n="102" d="100"/>
          <a:sy n="102" d="100"/>
        </p:scale>
        <p:origin x="1488" y="30"/>
      </p:cViewPr>
      <p:guideLst>
        <p:guide pos="3908"/>
        <p:guide orient="horz" pos="2137"/>
        <p:guide pos="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8637"/>
    </p:cViewPr>
  </p:sorterViewPr>
  <p:notesViewPr>
    <p:cSldViewPr snapToGrid="0">
      <p:cViewPr varScale="1">
        <p:scale>
          <a:sx n="85" d="100"/>
          <a:sy n="85" d="100"/>
        </p:scale>
        <p:origin x="28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7884FD4-2731-43B1-B5F5-5A6FEADAD6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A76E0F-6665-4EB9-8015-9D6D3142D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0688-7344-4F47-AB68-1D7A3B4D7138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9EEECC-6EC5-4916-8FEA-8D2BEFBB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4AD1FE-98F3-4DC9-BC58-532D6E3AFB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9D0CC-DC0D-42D6-9260-7CC98666CB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767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4FD9-D78B-4876-9972-93EA0CCC1D59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2D108-47F5-4EC9-9B7D-E61A2219B1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270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81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46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46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34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2D108-47F5-4EC9-9B7D-E61A2219B11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08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2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0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5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55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3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576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Заменить комфортно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02A053-9E28-4D4C-B446-3C2814735B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88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80D8C2-7AAF-4FA0-957A-2948D4330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13" y="1103507"/>
            <a:ext cx="6771723" cy="718151"/>
          </a:xfrm>
          <a:prstGeom prst="rect">
            <a:avLst/>
          </a:prstGeom>
        </p:spPr>
      </p:pic>
      <p:sp>
        <p:nvSpPr>
          <p:cNvPr id="9" name="Рисунок 8">
            <a:extLst>
              <a:ext uri="{FF2B5EF4-FFF2-40B4-BE49-F238E27FC236}">
                <a16:creationId xmlns:a16="http://schemas.microsoft.com/office/drawing/2014/main" id="{AB06AE15-2EAA-4D77-AFC1-56323DCF10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269" y="1800227"/>
            <a:ext cx="6731183" cy="3954271"/>
          </a:xfrm>
          <a:prstGeom prst="roundRect">
            <a:avLst>
              <a:gd name="adj" fmla="val 287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0C66AF-DF16-4FDB-932D-36F9CD11C4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37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-4624346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7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9468" y="953952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631" y="1966915"/>
            <a:ext cx="5941219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8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4757B6DF-076E-361C-332D-A0EB864637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08196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489" y="337156"/>
            <a:ext cx="42225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42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74">
            <a:extLst>
              <a:ext uri="{FF2B5EF4-FFF2-40B4-BE49-F238E27FC236}">
                <a16:creationId xmlns:a16="http://schemas.microsoft.com/office/drawing/2014/main" id="{C4DFF94C-E145-478A-8203-B269E81912C7}"/>
              </a:ext>
            </a:extLst>
          </p:cNvPr>
          <p:cNvSpPr/>
          <p:nvPr userDrawn="1"/>
        </p:nvSpPr>
        <p:spPr>
          <a:xfrm>
            <a:off x="5751039" y="-1321300"/>
            <a:ext cx="10207543" cy="10207538"/>
          </a:xfrm>
          <a:prstGeom prst="ellipse">
            <a:avLst/>
          </a:pr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 err="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7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A2B306E-0650-4283-89A9-0E227DF5C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57" y="953952"/>
            <a:ext cx="9148043" cy="6076437"/>
          </a:xfrm>
          <a:prstGeom prst="rect">
            <a:avLst/>
          </a:prstGeom>
        </p:spPr>
      </p:pic>
      <p:sp>
        <p:nvSpPr>
          <p:cNvPr id="3" name="Рисунок 2">
            <a:extLst>
              <a:ext uri="{FF2B5EF4-FFF2-40B4-BE49-F238E27FC236}">
                <a16:creationId xmlns:a16="http://schemas.microsoft.com/office/drawing/2014/main" id="{B8E443D3-C989-420C-939B-BB36148DB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10656" y="1966915"/>
            <a:ext cx="5941219" cy="3550443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5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2">
            <a:extLst>
              <a:ext uri="{FF2B5EF4-FFF2-40B4-BE49-F238E27FC236}">
                <a16:creationId xmlns:a16="http://schemas.microsoft.com/office/drawing/2014/main" id="{6D9ED8E7-9D83-A48E-E146-0DD50B3F2F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16699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37155"/>
            <a:ext cx="407513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92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2">
            <a:extLst>
              <a:ext uri="{FF2B5EF4-FFF2-40B4-BE49-F238E27FC236}">
                <a16:creationId xmlns:a16="http://schemas.microsoft.com/office/drawing/2014/main" id="{136B3A4F-4D8A-40B4-95C9-5200B96EE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217" y="-522"/>
            <a:ext cx="12192000" cy="360679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514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3634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255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4056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7093EDD3-4480-4049-A82A-D4049AC311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138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FC1E6A4A-E2C0-4D63-BE71-37308DE756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6863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94FFDAA4-2EF4-4DE6-9E1D-73216D1651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12344" y="1724743"/>
            <a:ext cx="2386800" cy="23868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0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Рисунок 82">
            <a:extLst>
              <a:ext uri="{FF2B5EF4-FFF2-40B4-BE49-F238E27FC236}">
                <a16:creationId xmlns:a16="http://schemas.microsoft.com/office/drawing/2014/main" id="{1E60C6E6-E49D-4E31-82A2-A999DF68C82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6714" y="4576765"/>
            <a:ext cx="3110591" cy="233362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81" name="Рисунок 73">
            <a:extLst>
              <a:ext uri="{FF2B5EF4-FFF2-40B4-BE49-F238E27FC236}">
                <a16:creationId xmlns:a16="http://schemas.microsoft.com/office/drawing/2014/main" id="{F818671B-5820-427D-AF49-A5299E9923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2388" y="3607594"/>
            <a:ext cx="4557712" cy="284559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  <p:sp>
        <p:nvSpPr>
          <p:cNvPr id="83" name="Рисунок 82">
            <a:extLst>
              <a:ext uri="{FF2B5EF4-FFF2-40B4-BE49-F238E27FC236}">
                <a16:creationId xmlns:a16="http://schemas.microsoft.com/office/drawing/2014/main" id="{8D781D7D-BA30-4009-B3C4-207BBDFD0A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8843" y="4341205"/>
            <a:ext cx="2321595" cy="3102585"/>
          </a:xfrm>
          <a:prstGeom prst="roundRect">
            <a:avLst>
              <a:gd name="adj" fmla="val 1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5E5B588-7114-4246-AAB0-258581938DB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3846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D5E299-FA48-80FC-2F7B-26944CEDFA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9502" y="3537087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40564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970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4">
            <a:extLst>
              <a:ext uri="{FF2B5EF4-FFF2-40B4-BE49-F238E27FC236}">
                <a16:creationId xmlns:a16="http://schemas.microsoft.com/office/drawing/2014/main" id="{DD50784A-8247-4CFA-B5AE-62C819356E14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12" name="Полилиния 34">
            <a:extLst>
              <a:ext uri="{FF2B5EF4-FFF2-40B4-BE49-F238E27FC236}">
                <a16:creationId xmlns:a16="http://schemas.microsoft.com/office/drawing/2014/main" id="{E168CA1A-1B07-4388-8AF5-C69136B3CD21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36E499-E3F2-1B38-C3B5-5E3901F910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368357" y="-1577499"/>
            <a:ext cx="10012999" cy="10012998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bg>
      <p:bgPr>
        <a:gradFill>
          <a:gsLst>
            <a:gs pos="100000">
              <a:schemeClr val="accent3">
                <a:lumMod val="20000"/>
                <a:lumOff val="80000"/>
              </a:schemeClr>
            </a:gs>
            <a:gs pos="0">
              <a:schemeClr val="accent3">
                <a:lumMod val="75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1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gradFill>
          <a:gsLst>
            <a:gs pos="100000">
              <a:schemeClr val="accent3">
                <a:lumMod val="60000"/>
                <a:lumOff val="40000"/>
              </a:schemeClr>
            </a:gs>
            <a:gs pos="0">
              <a:schemeClr val="accent3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4B6D3DEB-7D50-4F8B-A4EB-8B8DACAA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40564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F0B8FE2C-96E3-444B-9949-E1D53543D75F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/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/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4">
            <a:extLst>
              <a:ext uri="{FF2B5EF4-FFF2-40B4-BE49-F238E27FC236}">
                <a16:creationId xmlns:a16="http://schemas.microsoft.com/office/drawing/2014/main" id="{58A60FB7-5C04-64C3-CE5A-22E3CCDD544E}"/>
              </a:ext>
            </a:extLst>
          </p:cNvPr>
          <p:cNvSpPr/>
          <p:nvPr userDrawn="1"/>
        </p:nvSpPr>
        <p:spPr>
          <a:xfrm rot="5400000">
            <a:off x="7804307" y="-95855"/>
            <a:ext cx="4290312" cy="4482023"/>
          </a:xfrm>
          <a:custGeom>
            <a:avLst/>
            <a:gdLst>
              <a:gd name="connsiteX0" fmla="*/ 0 w 4290312"/>
              <a:gd name="connsiteY0" fmla="*/ 4445166 h 4482022"/>
              <a:gd name="connsiteX1" fmla="*/ 0 w 4290312"/>
              <a:gd name="connsiteY1" fmla="*/ 0 h 4482022"/>
              <a:gd name="connsiteX2" fmla="*/ 4221879 w 4290312"/>
              <a:gd name="connsiteY2" fmla="*/ 0 h 4482022"/>
              <a:gd name="connsiteX3" fmla="*/ 4246895 w 4290312"/>
              <a:gd name="connsiteY3" fmla="*/ 140082 h 4482022"/>
              <a:gd name="connsiteX4" fmla="*/ 4290312 w 4290312"/>
              <a:gd name="connsiteY4" fmla="*/ 713926 h 4482022"/>
              <a:gd name="connsiteX5" fmla="*/ 522216 w 4290312"/>
              <a:gd name="connsiteY5" fmla="*/ 4482022 h 4482022"/>
              <a:gd name="connsiteX6" fmla="*/ 136950 w 4290312"/>
              <a:gd name="connsiteY6" fmla="*/ 4462568 h 448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0312" h="4482022">
                <a:moveTo>
                  <a:pt x="0" y="4445166"/>
                </a:moveTo>
                <a:lnTo>
                  <a:pt x="0" y="0"/>
                </a:lnTo>
                <a:lnTo>
                  <a:pt x="4221879" y="0"/>
                </a:lnTo>
                <a:lnTo>
                  <a:pt x="4246895" y="140082"/>
                </a:lnTo>
                <a:cubicBezTo>
                  <a:pt x="4275485" y="327190"/>
                  <a:pt x="4290312" y="518826"/>
                  <a:pt x="4290312" y="713926"/>
                </a:cubicBezTo>
                <a:cubicBezTo>
                  <a:pt x="4290312" y="2794988"/>
                  <a:pt x="2603278" y="4482022"/>
                  <a:pt x="522216" y="4482022"/>
                </a:cubicBezTo>
                <a:cubicBezTo>
                  <a:pt x="392150" y="4482022"/>
                  <a:pt x="263623" y="4475432"/>
                  <a:pt x="136950" y="44625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30000"/>
                </a:schemeClr>
              </a:gs>
              <a:gs pos="83000">
                <a:schemeClr val="accent3">
                  <a:alpha val="73000"/>
                </a:schemeClr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  <p:sp>
        <p:nvSpPr>
          <p:cNvPr id="3" name="Полилиния 34">
            <a:extLst>
              <a:ext uri="{FF2B5EF4-FFF2-40B4-BE49-F238E27FC236}">
                <a16:creationId xmlns:a16="http://schemas.microsoft.com/office/drawing/2014/main" id="{0CD00261-F199-D622-8EBA-8B280205C8F5}"/>
              </a:ext>
            </a:extLst>
          </p:cNvPr>
          <p:cNvSpPr/>
          <p:nvPr userDrawn="1"/>
        </p:nvSpPr>
        <p:spPr>
          <a:xfrm flipH="1">
            <a:off x="-1" y="2162941"/>
            <a:ext cx="4614553" cy="4698421"/>
          </a:xfrm>
          <a:custGeom>
            <a:avLst/>
            <a:gdLst>
              <a:gd name="connsiteX0" fmla="*/ 6248719 w 6248719"/>
              <a:gd name="connsiteY0" fmla="*/ 0 h 6362288"/>
              <a:gd name="connsiteX1" fmla="*/ 6248719 w 6248719"/>
              <a:gd name="connsiteY1" fmla="*/ 6362288 h 6362288"/>
              <a:gd name="connsiteX2" fmla="*/ 0 w 6248719"/>
              <a:gd name="connsiteY2" fmla="*/ 6362288 h 6362288"/>
              <a:gd name="connsiteX3" fmla="*/ 6037680 w 6248719"/>
              <a:gd name="connsiteY3" fmla="*/ 5337 h 63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719" h="6362288">
                <a:moveTo>
                  <a:pt x="6248719" y="0"/>
                </a:moveTo>
                <a:lnTo>
                  <a:pt x="6248719" y="6362288"/>
                </a:lnTo>
                <a:lnTo>
                  <a:pt x="0" y="6362288"/>
                </a:lnTo>
                <a:cubicBezTo>
                  <a:pt x="0" y="2956723"/>
                  <a:pt x="2674482" y="175818"/>
                  <a:pt x="6037680" y="533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42000"/>
                </a:schemeClr>
              </a:gs>
              <a:gs pos="83000">
                <a:schemeClr val="accent3"/>
              </a:gs>
            </a:gsLst>
            <a:lin ang="138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rgbClr val="FFFFFF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tlCol="0" anchor="ctr"/>
          <a:lstStyle/>
          <a:p>
            <a:pPr algn="ctr"/>
            <a:endParaRPr lang="ru-RU" sz="450" kern="0" dirty="0">
              <a:solidFill>
                <a:srgbClr val="FFFFFF"/>
              </a:solidFill>
              <a:latin typeface="Oswald Ligh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264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BC11CD-18BC-40A5-9A7C-35E852AE3B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9651" y="79882"/>
            <a:ext cx="1833168" cy="9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1108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23" name="Рисунок 18">
            <a:extLst>
              <a:ext uri="{FF2B5EF4-FFF2-40B4-BE49-F238E27FC236}">
                <a16:creationId xmlns:a16="http://schemas.microsoft.com/office/drawing/2014/main" id="{0EE28773-79A8-4AB3-91D2-1F9A1FB5F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3" y="2389238"/>
            <a:ext cx="1917975" cy="245394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4" name="Рисунок 18">
            <a:extLst>
              <a:ext uri="{FF2B5EF4-FFF2-40B4-BE49-F238E27FC236}">
                <a16:creationId xmlns:a16="http://schemas.microsoft.com/office/drawing/2014/main" id="{4C715CF0-7A52-4ABA-8699-CA2F04E82A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889" y="1187120"/>
            <a:ext cx="1836003" cy="156863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5" name="Рисунок 18">
            <a:extLst>
              <a:ext uri="{FF2B5EF4-FFF2-40B4-BE49-F238E27FC236}">
                <a16:creationId xmlns:a16="http://schemas.microsoft.com/office/drawing/2014/main" id="{94B18A68-98C1-4A6B-A32E-8FBD12F11E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24889" y="4154368"/>
            <a:ext cx="1836003" cy="167945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26" name="Рисунок 18">
            <a:extLst>
              <a:ext uri="{FF2B5EF4-FFF2-40B4-BE49-F238E27FC236}">
                <a16:creationId xmlns:a16="http://schemas.microsoft.com/office/drawing/2014/main" id="{122664B7-6C22-4693-A486-A386135C0A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2455" y="2505555"/>
            <a:ext cx="2250364" cy="184689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6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8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13736" y="1952627"/>
            <a:ext cx="5858827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71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0" y="321108"/>
            <a:ext cx="1140987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Рисунок 73">
            <a:extLst>
              <a:ext uri="{FF2B5EF4-FFF2-40B4-BE49-F238E27FC236}">
                <a16:creationId xmlns:a16="http://schemas.microsoft.com/office/drawing/2014/main" id="{70087263-42A7-4590-BAC8-05B3B56A91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144" y="1666815"/>
            <a:ext cx="5867669" cy="367426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46A411-C217-426B-8DFC-6926599D0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455" y="1155244"/>
            <a:ext cx="3574720" cy="357472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30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1108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  <p:sp>
        <p:nvSpPr>
          <p:cNvPr id="6" name="Rectangle 193">
            <a:extLst>
              <a:ext uri="{FF2B5EF4-FFF2-40B4-BE49-F238E27FC236}">
                <a16:creationId xmlns:a16="http://schemas.microsoft.com/office/drawing/2014/main" id="{4A1744A1-E9BA-46DB-AE1E-F9901F701D85}"/>
              </a:ext>
            </a:extLst>
          </p:cNvPr>
          <p:cNvSpPr/>
          <p:nvPr userDrawn="1"/>
        </p:nvSpPr>
        <p:spPr>
          <a:xfrm>
            <a:off x="5951197" y="-47517"/>
            <a:ext cx="6299200" cy="6953034"/>
          </a:xfrm>
          <a:custGeom>
            <a:avLst/>
            <a:gdLst>
              <a:gd name="connsiteX0" fmla="*/ 719382 w 6616700"/>
              <a:gd name="connsiteY0" fmla="*/ 0 h 4316203"/>
              <a:gd name="connsiteX1" fmla="*/ 5897318 w 6616700"/>
              <a:gd name="connsiteY1" fmla="*/ 0 h 4316203"/>
              <a:gd name="connsiteX2" fmla="*/ 6616700 w 6616700"/>
              <a:gd name="connsiteY2" fmla="*/ 719382 h 4316203"/>
              <a:gd name="connsiteX3" fmla="*/ 6616700 w 6616700"/>
              <a:gd name="connsiteY3" fmla="*/ 4316203 h 4316203"/>
              <a:gd name="connsiteX4" fmla="*/ 6616700 w 6616700"/>
              <a:gd name="connsiteY4" fmla="*/ 4316203 h 4316203"/>
              <a:gd name="connsiteX5" fmla="*/ 0 w 6616700"/>
              <a:gd name="connsiteY5" fmla="*/ 4316203 h 4316203"/>
              <a:gd name="connsiteX6" fmla="*/ 0 w 6616700"/>
              <a:gd name="connsiteY6" fmla="*/ 4316203 h 4316203"/>
              <a:gd name="connsiteX7" fmla="*/ 0 w 6616700"/>
              <a:gd name="connsiteY7" fmla="*/ 719382 h 4316203"/>
              <a:gd name="connsiteX8" fmla="*/ 719382 w 6616700"/>
              <a:gd name="connsiteY8" fmla="*/ 0 h 43162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0 w 6688382"/>
              <a:gd name="connsiteY7" fmla="*/ 43007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940300 w 6688382"/>
              <a:gd name="connsiteY7" fmla="*/ 3564182 h 7897603"/>
              <a:gd name="connsiteX8" fmla="*/ 6688382 w 6688382"/>
              <a:gd name="connsiteY8" fmla="*/ 0 h 7897603"/>
              <a:gd name="connsiteX0" fmla="*/ 6688382 w 6688382"/>
              <a:gd name="connsiteY0" fmla="*/ 0 h 7897603"/>
              <a:gd name="connsiteX1" fmla="*/ 5897318 w 6688382"/>
              <a:gd name="connsiteY1" fmla="*/ 3581400 h 7897603"/>
              <a:gd name="connsiteX2" fmla="*/ 6616700 w 6688382"/>
              <a:gd name="connsiteY2" fmla="*/ 4300782 h 7897603"/>
              <a:gd name="connsiteX3" fmla="*/ 6616700 w 6688382"/>
              <a:gd name="connsiteY3" fmla="*/ 7897603 h 7897603"/>
              <a:gd name="connsiteX4" fmla="*/ 6616700 w 6688382"/>
              <a:gd name="connsiteY4" fmla="*/ 7897603 h 7897603"/>
              <a:gd name="connsiteX5" fmla="*/ 0 w 6688382"/>
              <a:gd name="connsiteY5" fmla="*/ 7897603 h 7897603"/>
              <a:gd name="connsiteX6" fmla="*/ 0 w 6688382"/>
              <a:gd name="connsiteY6" fmla="*/ 7897603 h 7897603"/>
              <a:gd name="connsiteX7" fmla="*/ 4102100 w 6688382"/>
              <a:gd name="connsiteY7" fmla="*/ 3805482 h 7897603"/>
              <a:gd name="connsiteX8" fmla="*/ 6688382 w 6688382"/>
              <a:gd name="connsiteY8" fmla="*/ 0 h 7897603"/>
              <a:gd name="connsiteX0" fmla="*/ 5964482 w 6616700"/>
              <a:gd name="connsiteY0" fmla="*/ 0 h 7923003"/>
              <a:gd name="connsiteX1" fmla="*/ 5897318 w 6616700"/>
              <a:gd name="connsiteY1" fmla="*/ 3606800 h 7923003"/>
              <a:gd name="connsiteX2" fmla="*/ 6616700 w 6616700"/>
              <a:gd name="connsiteY2" fmla="*/ 4326182 h 7923003"/>
              <a:gd name="connsiteX3" fmla="*/ 6616700 w 6616700"/>
              <a:gd name="connsiteY3" fmla="*/ 7923003 h 7923003"/>
              <a:gd name="connsiteX4" fmla="*/ 6616700 w 6616700"/>
              <a:gd name="connsiteY4" fmla="*/ 7923003 h 7923003"/>
              <a:gd name="connsiteX5" fmla="*/ 0 w 6616700"/>
              <a:gd name="connsiteY5" fmla="*/ 7923003 h 7923003"/>
              <a:gd name="connsiteX6" fmla="*/ 0 w 6616700"/>
              <a:gd name="connsiteY6" fmla="*/ 7923003 h 7923003"/>
              <a:gd name="connsiteX7" fmla="*/ 4102100 w 6616700"/>
              <a:gd name="connsiteY7" fmla="*/ 3830882 h 7923003"/>
              <a:gd name="connsiteX8" fmla="*/ 5964482 w 6616700"/>
              <a:gd name="connsiteY8" fmla="*/ 0 h 7923003"/>
              <a:gd name="connsiteX0" fmla="*/ 5964482 w 6621218"/>
              <a:gd name="connsiteY0" fmla="*/ 0 h 7923003"/>
              <a:gd name="connsiteX1" fmla="*/ 6621218 w 6621218"/>
              <a:gd name="connsiteY1" fmla="*/ 0 h 7923003"/>
              <a:gd name="connsiteX2" fmla="*/ 6616700 w 6621218"/>
              <a:gd name="connsiteY2" fmla="*/ 4326182 h 7923003"/>
              <a:gd name="connsiteX3" fmla="*/ 6616700 w 6621218"/>
              <a:gd name="connsiteY3" fmla="*/ 7923003 h 7923003"/>
              <a:gd name="connsiteX4" fmla="*/ 6616700 w 6621218"/>
              <a:gd name="connsiteY4" fmla="*/ 7923003 h 7923003"/>
              <a:gd name="connsiteX5" fmla="*/ 0 w 6621218"/>
              <a:gd name="connsiteY5" fmla="*/ 7923003 h 7923003"/>
              <a:gd name="connsiteX6" fmla="*/ 0 w 6621218"/>
              <a:gd name="connsiteY6" fmla="*/ 7923003 h 7923003"/>
              <a:gd name="connsiteX7" fmla="*/ 4102100 w 6621218"/>
              <a:gd name="connsiteY7" fmla="*/ 3830882 h 7923003"/>
              <a:gd name="connsiteX8" fmla="*/ 5964482 w 6621218"/>
              <a:gd name="connsiteY8" fmla="*/ 0 h 7923003"/>
              <a:gd name="connsiteX0" fmla="*/ 6046594 w 6621218"/>
              <a:gd name="connsiteY0" fmla="*/ 0 h 8070634"/>
              <a:gd name="connsiteX1" fmla="*/ 6621218 w 6621218"/>
              <a:gd name="connsiteY1" fmla="*/ 147631 h 8070634"/>
              <a:gd name="connsiteX2" fmla="*/ 6616700 w 6621218"/>
              <a:gd name="connsiteY2" fmla="*/ 4473813 h 8070634"/>
              <a:gd name="connsiteX3" fmla="*/ 6616700 w 6621218"/>
              <a:gd name="connsiteY3" fmla="*/ 8070634 h 8070634"/>
              <a:gd name="connsiteX4" fmla="*/ 6616700 w 6621218"/>
              <a:gd name="connsiteY4" fmla="*/ 8070634 h 8070634"/>
              <a:gd name="connsiteX5" fmla="*/ 0 w 6621218"/>
              <a:gd name="connsiteY5" fmla="*/ 8070634 h 8070634"/>
              <a:gd name="connsiteX6" fmla="*/ 0 w 6621218"/>
              <a:gd name="connsiteY6" fmla="*/ 8070634 h 8070634"/>
              <a:gd name="connsiteX7" fmla="*/ 4102100 w 6621218"/>
              <a:gd name="connsiteY7" fmla="*/ 3978513 h 8070634"/>
              <a:gd name="connsiteX8" fmla="*/ 6046594 w 6621218"/>
              <a:gd name="connsiteY8" fmla="*/ 0 h 8070634"/>
              <a:gd name="connsiteX0" fmla="*/ 6046594 w 6668894"/>
              <a:gd name="connsiteY0" fmla="*/ 0 h 8070634"/>
              <a:gd name="connsiteX1" fmla="*/ 6668894 w 6668894"/>
              <a:gd name="connsiteY1" fmla="*/ 76200 h 8070634"/>
              <a:gd name="connsiteX2" fmla="*/ 6616700 w 6668894"/>
              <a:gd name="connsiteY2" fmla="*/ 4473813 h 8070634"/>
              <a:gd name="connsiteX3" fmla="*/ 6616700 w 6668894"/>
              <a:gd name="connsiteY3" fmla="*/ 8070634 h 8070634"/>
              <a:gd name="connsiteX4" fmla="*/ 6616700 w 6668894"/>
              <a:gd name="connsiteY4" fmla="*/ 8070634 h 8070634"/>
              <a:gd name="connsiteX5" fmla="*/ 0 w 6668894"/>
              <a:gd name="connsiteY5" fmla="*/ 8070634 h 8070634"/>
              <a:gd name="connsiteX6" fmla="*/ 0 w 6668894"/>
              <a:gd name="connsiteY6" fmla="*/ 8070634 h 8070634"/>
              <a:gd name="connsiteX7" fmla="*/ 4102100 w 6668894"/>
              <a:gd name="connsiteY7" fmla="*/ 3978513 h 8070634"/>
              <a:gd name="connsiteX8" fmla="*/ 6046594 w 66688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241300 w 6910194"/>
              <a:gd name="connsiteY5" fmla="*/ 80706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858000 w 6910194"/>
              <a:gd name="connsiteY4" fmla="*/ 80706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70634"/>
              <a:gd name="connsiteX1" fmla="*/ 6910194 w 6910194"/>
              <a:gd name="connsiteY1" fmla="*/ 76200 h 8070634"/>
              <a:gd name="connsiteX2" fmla="*/ 6858000 w 6910194"/>
              <a:gd name="connsiteY2" fmla="*/ 4473813 h 8070634"/>
              <a:gd name="connsiteX3" fmla="*/ 6858000 w 6910194"/>
              <a:gd name="connsiteY3" fmla="*/ 8070634 h 8070634"/>
              <a:gd name="connsiteX4" fmla="*/ 6375400 w 6910194"/>
              <a:gd name="connsiteY4" fmla="*/ 5365534 h 8070634"/>
              <a:gd name="connsiteX5" fmla="*/ 1714500 w 6910194"/>
              <a:gd name="connsiteY5" fmla="*/ 6953034 h 8070634"/>
              <a:gd name="connsiteX6" fmla="*/ 0 w 6910194"/>
              <a:gd name="connsiteY6" fmla="*/ 8007134 h 8070634"/>
              <a:gd name="connsiteX7" fmla="*/ 4343400 w 6910194"/>
              <a:gd name="connsiteY7" fmla="*/ 3978513 h 8070634"/>
              <a:gd name="connsiteX8" fmla="*/ 6287894 w 6910194"/>
              <a:gd name="connsiteY8" fmla="*/ 0 h 80706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83400 w 6910194"/>
              <a:gd name="connsiteY3" fmla="*/ 63434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6375400 w 6910194"/>
              <a:gd name="connsiteY4" fmla="*/ 5365534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714500 w 6910194"/>
              <a:gd name="connsiteY5" fmla="*/ 6953034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287894 w 6910194"/>
              <a:gd name="connsiteY0" fmla="*/ 0 h 8007134"/>
              <a:gd name="connsiteX1" fmla="*/ 6910194 w 6910194"/>
              <a:gd name="connsiteY1" fmla="*/ 76200 h 8007134"/>
              <a:gd name="connsiteX2" fmla="*/ 6858000 w 6910194"/>
              <a:gd name="connsiteY2" fmla="*/ 4473813 h 8007134"/>
              <a:gd name="connsiteX3" fmla="*/ 6819900 w 6910194"/>
              <a:gd name="connsiteY3" fmla="*/ 6991134 h 8007134"/>
              <a:gd name="connsiteX4" fmla="*/ 5563994 w 6910194"/>
              <a:gd name="connsiteY4" fmla="*/ 6985000 h 8007134"/>
              <a:gd name="connsiteX5" fmla="*/ 1626994 w 6910194"/>
              <a:gd name="connsiteY5" fmla="*/ 6997700 h 8007134"/>
              <a:gd name="connsiteX6" fmla="*/ 0 w 6910194"/>
              <a:gd name="connsiteY6" fmla="*/ 8007134 h 8007134"/>
              <a:gd name="connsiteX7" fmla="*/ 4343400 w 6910194"/>
              <a:gd name="connsiteY7" fmla="*/ 3978513 h 8007134"/>
              <a:gd name="connsiteX8" fmla="*/ 6287894 w 6910194"/>
              <a:gd name="connsiteY8" fmla="*/ 0 h 8007134"/>
              <a:gd name="connsiteX0" fmla="*/ 6148194 w 6910194"/>
              <a:gd name="connsiteY0" fmla="*/ 508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48194 w 6910194"/>
              <a:gd name="connsiteY8" fmla="*/ 50800 h 7930934"/>
              <a:gd name="connsiteX0" fmla="*/ 6173594 w 6910194"/>
              <a:gd name="connsiteY0" fmla="*/ 76200 h 7930934"/>
              <a:gd name="connsiteX1" fmla="*/ 6910194 w 6910194"/>
              <a:gd name="connsiteY1" fmla="*/ 0 h 7930934"/>
              <a:gd name="connsiteX2" fmla="*/ 6858000 w 6910194"/>
              <a:gd name="connsiteY2" fmla="*/ 4397613 h 7930934"/>
              <a:gd name="connsiteX3" fmla="*/ 6819900 w 6910194"/>
              <a:gd name="connsiteY3" fmla="*/ 6914934 h 7930934"/>
              <a:gd name="connsiteX4" fmla="*/ 5563994 w 6910194"/>
              <a:gd name="connsiteY4" fmla="*/ 6908800 h 7930934"/>
              <a:gd name="connsiteX5" fmla="*/ 1626994 w 6910194"/>
              <a:gd name="connsiteY5" fmla="*/ 6921500 h 7930934"/>
              <a:gd name="connsiteX6" fmla="*/ 0 w 6910194"/>
              <a:gd name="connsiteY6" fmla="*/ 7930934 h 7930934"/>
              <a:gd name="connsiteX7" fmla="*/ 4343400 w 6910194"/>
              <a:gd name="connsiteY7" fmla="*/ 3902313 h 7930934"/>
              <a:gd name="connsiteX8" fmla="*/ 6173594 w 6910194"/>
              <a:gd name="connsiteY8" fmla="*/ 76200 h 7930934"/>
              <a:gd name="connsiteX0" fmla="*/ 6019800 w 6756400"/>
              <a:gd name="connsiteY0" fmla="*/ 76200 h 6985000"/>
              <a:gd name="connsiteX1" fmla="*/ 6756400 w 6756400"/>
              <a:gd name="connsiteY1" fmla="*/ 0 h 6985000"/>
              <a:gd name="connsiteX2" fmla="*/ 6704206 w 6756400"/>
              <a:gd name="connsiteY2" fmla="*/ 4397613 h 6985000"/>
              <a:gd name="connsiteX3" fmla="*/ 6666106 w 6756400"/>
              <a:gd name="connsiteY3" fmla="*/ 6914934 h 6985000"/>
              <a:gd name="connsiteX4" fmla="*/ 5410200 w 6756400"/>
              <a:gd name="connsiteY4" fmla="*/ 6908800 h 6985000"/>
              <a:gd name="connsiteX5" fmla="*/ 1473200 w 6756400"/>
              <a:gd name="connsiteY5" fmla="*/ 6921500 h 6985000"/>
              <a:gd name="connsiteX6" fmla="*/ 0 w 6756400"/>
              <a:gd name="connsiteY6" fmla="*/ 6985000 h 6985000"/>
              <a:gd name="connsiteX7" fmla="*/ 4189606 w 6756400"/>
              <a:gd name="connsiteY7" fmla="*/ 3902313 h 6985000"/>
              <a:gd name="connsiteX8" fmla="*/ 6019800 w 6756400"/>
              <a:gd name="connsiteY8" fmla="*/ 76200 h 69850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49530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054600 w 6299200"/>
              <a:gd name="connsiteY4" fmla="*/ 69088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46900"/>
              <a:gd name="connsiteX1" fmla="*/ 6299200 w 6299200"/>
              <a:gd name="connsiteY1" fmla="*/ 0 h 6946900"/>
              <a:gd name="connsiteX2" fmla="*/ 6247006 w 6299200"/>
              <a:gd name="connsiteY2" fmla="*/ 4397613 h 6946900"/>
              <a:gd name="connsiteX3" fmla="*/ 6208906 w 6299200"/>
              <a:gd name="connsiteY3" fmla="*/ 6914934 h 6946900"/>
              <a:gd name="connsiteX4" fmla="*/ 5245100 w 6299200"/>
              <a:gd name="connsiteY4" fmla="*/ 6934200 h 6946900"/>
              <a:gd name="connsiteX5" fmla="*/ 1016000 w 6299200"/>
              <a:gd name="connsiteY5" fmla="*/ 6921500 h 6946900"/>
              <a:gd name="connsiteX6" fmla="*/ 0 w 6299200"/>
              <a:gd name="connsiteY6" fmla="*/ 6946900 h 6946900"/>
              <a:gd name="connsiteX7" fmla="*/ 3732406 w 6299200"/>
              <a:gd name="connsiteY7" fmla="*/ 3902313 h 6946900"/>
              <a:gd name="connsiteX8" fmla="*/ 5562600 w 6299200"/>
              <a:gd name="connsiteY8" fmla="*/ 76200 h 6946900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1016000 w 6299200"/>
              <a:gd name="connsiteY5" fmla="*/ 69215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562600 w 6299200"/>
              <a:gd name="connsiteY0" fmla="*/ 762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76200 h 6953034"/>
              <a:gd name="connsiteX0" fmla="*/ 5613400 w 6299200"/>
              <a:gd name="connsiteY0" fmla="*/ 12700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613400 w 6299200"/>
              <a:gd name="connsiteY8" fmla="*/ 12700 h 6953034"/>
              <a:gd name="connsiteX0" fmla="*/ 5562600 w 6299200"/>
              <a:gd name="connsiteY0" fmla="*/ 45719 h 6953034"/>
              <a:gd name="connsiteX1" fmla="*/ 6299200 w 6299200"/>
              <a:gd name="connsiteY1" fmla="*/ 0 h 6953034"/>
              <a:gd name="connsiteX2" fmla="*/ 6247006 w 6299200"/>
              <a:gd name="connsiteY2" fmla="*/ 4397613 h 6953034"/>
              <a:gd name="connsiteX3" fmla="*/ 6247006 w 6299200"/>
              <a:gd name="connsiteY3" fmla="*/ 6953034 h 6953034"/>
              <a:gd name="connsiteX4" fmla="*/ 5245100 w 6299200"/>
              <a:gd name="connsiteY4" fmla="*/ 6934200 h 6953034"/>
              <a:gd name="connsiteX5" fmla="*/ 825500 w 6299200"/>
              <a:gd name="connsiteY5" fmla="*/ 6946900 h 6953034"/>
              <a:gd name="connsiteX6" fmla="*/ 0 w 6299200"/>
              <a:gd name="connsiteY6" fmla="*/ 6946900 h 6953034"/>
              <a:gd name="connsiteX7" fmla="*/ 3732406 w 6299200"/>
              <a:gd name="connsiteY7" fmla="*/ 3902313 h 6953034"/>
              <a:gd name="connsiteX8" fmla="*/ 5562600 w 6299200"/>
              <a:gd name="connsiteY8" fmla="*/ 45719 h 6953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99200" h="6953034">
                <a:moveTo>
                  <a:pt x="5562600" y="45719"/>
                </a:moveTo>
                <a:lnTo>
                  <a:pt x="6299200" y="0"/>
                </a:lnTo>
                <a:lnTo>
                  <a:pt x="6247006" y="4397613"/>
                </a:lnTo>
                <a:lnTo>
                  <a:pt x="6247006" y="6953034"/>
                </a:lnTo>
                <a:lnTo>
                  <a:pt x="5245100" y="6934200"/>
                </a:lnTo>
                <a:lnTo>
                  <a:pt x="825500" y="6946900"/>
                </a:lnTo>
                <a:lnTo>
                  <a:pt x="0" y="6946900"/>
                </a:lnTo>
                <a:lnTo>
                  <a:pt x="3732406" y="3902313"/>
                </a:lnTo>
                <a:lnTo>
                  <a:pt x="5562600" y="4571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ru-RU" sz="45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AC4948-A7ED-43AE-9AE1-1034D401D0F5}"/>
              </a:ext>
            </a:extLst>
          </p:cNvPr>
          <p:cNvSpPr/>
          <p:nvPr userDrawn="1"/>
        </p:nvSpPr>
        <p:spPr>
          <a:xfrm>
            <a:off x="8433880" y="2996120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9" name="Freeform 131">
            <a:extLst>
              <a:ext uri="{FF2B5EF4-FFF2-40B4-BE49-F238E27FC236}">
                <a16:creationId xmlns:a16="http://schemas.microsoft.com/office/drawing/2014/main" id="{E271C5CC-6FD4-43ED-B7ED-2988CB8AA1B6}"/>
              </a:ext>
            </a:extLst>
          </p:cNvPr>
          <p:cNvSpPr>
            <a:spLocks/>
          </p:cNvSpPr>
          <p:nvPr userDrawn="1"/>
        </p:nvSpPr>
        <p:spPr bwMode="auto">
          <a:xfrm>
            <a:off x="1534322" y="1250045"/>
            <a:ext cx="9618660" cy="6113975"/>
          </a:xfrm>
          <a:custGeom>
            <a:avLst/>
            <a:gdLst>
              <a:gd name="connsiteX0" fmla="*/ 9162777 w 9367131"/>
              <a:gd name="connsiteY0" fmla="*/ 0 h 5954094"/>
              <a:gd name="connsiteX1" fmla="*/ 9367131 w 9367131"/>
              <a:gd name="connsiteY1" fmla="*/ 482672 h 5954094"/>
              <a:gd name="connsiteX2" fmla="*/ 9171075 w 9367131"/>
              <a:gd name="connsiteY2" fmla="*/ 482672 h 5954094"/>
              <a:gd name="connsiteX3" fmla="*/ 8258220 w 9367131"/>
              <a:gd name="connsiteY3" fmla="*/ 2548006 h 5954094"/>
              <a:gd name="connsiteX4" fmla="*/ 4343320 w 9367131"/>
              <a:gd name="connsiteY4" fmla="*/ 5954094 h 5954094"/>
              <a:gd name="connsiteX5" fmla="*/ 0 w 9367131"/>
              <a:gd name="connsiteY5" fmla="*/ 5954094 h 5954094"/>
              <a:gd name="connsiteX6" fmla="*/ 7459473 w 9367131"/>
              <a:gd name="connsiteY6" fmla="*/ 2548006 h 5954094"/>
              <a:gd name="connsiteX7" fmla="*/ 7459472 w 9367131"/>
              <a:gd name="connsiteY7" fmla="*/ 2548006 h 5954094"/>
              <a:gd name="connsiteX8" fmla="*/ 8735395 w 9367131"/>
              <a:gd name="connsiteY8" fmla="*/ 500929 h 5954094"/>
              <a:gd name="connsiteX9" fmla="*/ 8535189 w 9367131"/>
              <a:gd name="connsiteY9" fmla="*/ 500929 h 5954094"/>
              <a:gd name="connsiteX10" fmla="*/ 9162777 w 9367131"/>
              <a:gd name="connsiteY10" fmla="*/ 0 h 595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67131" h="5954094">
                <a:moveTo>
                  <a:pt x="9162777" y="0"/>
                </a:moveTo>
                <a:lnTo>
                  <a:pt x="9367131" y="482672"/>
                </a:lnTo>
                <a:lnTo>
                  <a:pt x="9171075" y="482672"/>
                </a:lnTo>
                <a:lnTo>
                  <a:pt x="8258220" y="2548006"/>
                </a:lnTo>
                <a:lnTo>
                  <a:pt x="4343320" y="5954094"/>
                </a:lnTo>
                <a:lnTo>
                  <a:pt x="0" y="5954094"/>
                </a:lnTo>
                <a:lnTo>
                  <a:pt x="7459473" y="2548006"/>
                </a:lnTo>
                <a:lnTo>
                  <a:pt x="7459472" y="2548006"/>
                </a:lnTo>
                <a:lnTo>
                  <a:pt x="8735395" y="500929"/>
                </a:lnTo>
                <a:lnTo>
                  <a:pt x="8535189" y="500929"/>
                </a:lnTo>
                <a:lnTo>
                  <a:pt x="9162777" y="0"/>
                </a:lnTo>
                <a:close/>
              </a:path>
            </a:pathLst>
          </a:custGeom>
          <a:pattFill prst="pct7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sx="1000" sy="1000" algn="ctr" rotWithShape="0">
              <a:srgbClr val="367CFF"/>
            </a:outerShdw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endParaRPr lang="en-US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C96F624-DDCD-4056-84D4-FE5406A64CE8}"/>
              </a:ext>
            </a:extLst>
          </p:cNvPr>
          <p:cNvSpPr/>
          <p:nvPr userDrawn="1"/>
        </p:nvSpPr>
        <p:spPr>
          <a:xfrm>
            <a:off x="5982511" y="3988341"/>
            <a:ext cx="758757" cy="564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4774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C9F3DF9A-CE02-4255-B548-04105BD12D05}"/>
              </a:ext>
            </a:extLst>
          </p:cNvPr>
          <p:cNvSpPr txBox="1">
            <a:spLocks/>
          </p:cNvSpPr>
          <p:nvPr userDrawn="1"/>
        </p:nvSpPr>
        <p:spPr>
          <a:xfrm>
            <a:off x="348005" y="6301368"/>
            <a:ext cx="3918857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VTB Group Cond" panose="020B0506050504020204" pitchFamily="34" charset="0"/>
                <a:ea typeface="VTB Group Cond" panose="020B0506050504020204" pitchFamily="34" charset="0"/>
                <a:cs typeface="+mj-cs"/>
              </a:defRPr>
            </a:lvl1pPr>
          </a:lstStyle>
          <a:p>
            <a:pPr algn="l"/>
            <a:r>
              <a:rPr lang="en-US" sz="1200" b="0" dirty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</a:rPr>
              <a:t>Digital IT pitch-deck PowerPoint bundle</a:t>
            </a:r>
            <a:endParaRPr lang="ru-RU" sz="1200" b="0" dirty="0">
              <a:solidFill>
                <a:schemeClr val="bg1">
                  <a:lumMod val="50000"/>
                </a:schemeClr>
              </a:solidFill>
              <a:latin typeface="Oswald Light" pitchFamily="2" charset="-52"/>
              <a:ea typeface="VTB Group Cond Book" panose="020B0506050504020204" pitchFamily="34" charset="0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90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2A43EE-37ED-0EF7-321F-44564C1CAB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3567" y="392400"/>
            <a:ext cx="6073200" cy="60732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6350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defRPr lang="ru-RU" dirty="0"/>
            </a:lvl1pPr>
          </a:lstStyle>
          <a:p>
            <a:pPr lvl="0"/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6D9672F9-D3F0-49A0-A560-790BBA20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11" y="322671"/>
            <a:ext cx="105156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C8463A09-EFBC-41F3-A46D-0A18C43E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0797" y="6296215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Oswald Light" pitchFamily="2" charset="-52"/>
                <a:ea typeface="VTB Group Cond Book" panose="020B0506050504020204" pitchFamily="34" charset="0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fld id="{373AE3C4-C2A6-4DCD-9963-3D7F259FD580}" type="slidenum">
              <a:rPr lang="ru-RU" smtClean="0"/>
              <a:pPr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79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279" userDrawn="1">
          <p15:clr>
            <a:srgbClr val="FBAE40"/>
          </p15:clr>
        </p15:guide>
        <p15:guide id="4" pos="740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85FC0D-9464-4538-8E32-A864AF617F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61" r:id="rId3"/>
    <p:sldLayoutId id="2147483650" r:id="rId4"/>
    <p:sldLayoutId id="2147483684" r:id="rId5"/>
    <p:sldLayoutId id="2147483688" r:id="rId6"/>
    <p:sldLayoutId id="2147483683" r:id="rId7"/>
    <p:sldLayoutId id="2147483675" r:id="rId8"/>
    <p:sldLayoutId id="2147483690" r:id="rId9"/>
    <p:sldLayoutId id="2147483689" r:id="rId10"/>
    <p:sldLayoutId id="2147483677" r:id="rId11"/>
    <p:sldLayoutId id="2147483692" r:id="rId12"/>
    <p:sldLayoutId id="2147483678" r:id="rId13"/>
    <p:sldLayoutId id="2147483693" r:id="rId14"/>
    <p:sldLayoutId id="2147483676" r:id="rId15"/>
    <p:sldLayoutId id="2147483674" r:id="rId16"/>
    <p:sldLayoutId id="2147483680" r:id="rId17"/>
    <p:sldLayoutId id="2147483694" r:id="rId18"/>
    <p:sldLayoutId id="2147483681" r:id="rId19"/>
    <p:sldLayoutId id="2147483682" r:id="rId20"/>
    <p:sldLayoutId id="2147483679" r:id="rId21"/>
  </p:sldLayoutIdLst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5" y="0"/>
            <a:ext cx="4496630" cy="6895063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endParaRPr lang="ru-RU" sz="450" b="1" kern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1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250A436F-1A74-40F5-8C75-60A61B5CFDD6}"/>
              </a:ext>
            </a:extLst>
          </p:cNvPr>
          <p:cNvSpPr txBox="1">
            <a:spLocks/>
          </p:cNvSpPr>
          <p:nvPr/>
        </p:nvSpPr>
        <p:spPr>
          <a:xfrm>
            <a:off x="4526375" y="971675"/>
            <a:ext cx="7536264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ГБОУ ДПО «Донецкий республиканский институт развития образования»</a:t>
            </a:r>
            <a:endParaRPr lang="ko-KR" altLang="en-US" sz="20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ounded Rectangle 106">
            <a:extLst>
              <a:ext uri="{FF2B5EF4-FFF2-40B4-BE49-F238E27FC236}">
                <a16:creationId xmlns:a16="http://schemas.microsoft.com/office/drawing/2014/main" id="{49C16BCE-3450-4037-B46A-5594ED7293BB}"/>
              </a:ext>
            </a:extLst>
          </p:cNvPr>
          <p:cNvSpPr/>
          <p:nvPr/>
        </p:nvSpPr>
        <p:spPr>
          <a:xfrm>
            <a:off x="-66621" y="6436321"/>
            <a:ext cx="1852378" cy="441875"/>
          </a:xfrm>
          <a:prstGeom prst="roundRect">
            <a:avLst/>
          </a:prstGeom>
          <a:noFill/>
          <a:ln>
            <a:noFill/>
          </a:ln>
          <a:effectLst>
            <a:outerShdw blurRad="215900" dist="139700" dir="6060000" sx="86000" sy="86000" algn="ctr" rotWithShape="0">
              <a:schemeClr val="tx1">
                <a:lumMod val="75000"/>
                <a:lumOff val="25000"/>
                <a:alpha val="49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ea typeface="VTB Group Cond Book" panose="020B0506050504020204" pitchFamily="34" charset="-52"/>
              </a:rPr>
              <a:t>г. Донецк,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ea typeface="VTB Group Cond Book" panose="020B0506050504020204" pitchFamily="34" charset="-52"/>
              </a:rPr>
              <a:t>2024г</a:t>
            </a:r>
          </a:p>
        </p:txBody>
      </p:sp>
      <p:sp>
        <p:nvSpPr>
          <p:cNvPr id="2" name="Овал 1"/>
          <p:cNvSpPr/>
          <p:nvPr/>
        </p:nvSpPr>
        <p:spPr>
          <a:xfrm>
            <a:off x="3428955" y="3988216"/>
            <a:ext cx="2201437" cy="2303153"/>
          </a:xfrm>
          <a:prstGeom prst="ellipse">
            <a:avLst/>
          </a:prstGeom>
          <a:noFill/>
          <a:ln w="349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8848B4-53FA-4F26-8FF8-A65E378927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6422"/>
          <a:stretch>
            <a:fillRect/>
          </a:stretch>
        </p:blipFill>
        <p:spPr>
          <a:xfrm>
            <a:off x="3616308" y="4302816"/>
            <a:ext cx="1826733" cy="1826733"/>
          </a:xfrm>
          <a:noFill/>
          <a:ln>
            <a:noFill/>
          </a:ln>
        </p:spPr>
      </p:pic>
      <p:sp>
        <p:nvSpPr>
          <p:cNvPr id="15" name="Объект 2">
            <a:extLst>
              <a:ext uri="{FF2B5EF4-FFF2-40B4-BE49-F238E27FC236}">
                <a16:creationId xmlns:a16="http://schemas.microsoft.com/office/drawing/2014/main" id="{C85E6FA3-781F-43FF-9DEE-12D596220F1A}"/>
              </a:ext>
            </a:extLst>
          </p:cNvPr>
          <p:cNvSpPr txBox="1">
            <a:spLocks/>
          </p:cNvSpPr>
          <p:nvPr/>
        </p:nvSpPr>
        <p:spPr>
          <a:xfrm>
            <a:off x="4776014" y="1437938"/>
            <a:ext cx="7286625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РЕГИОНАЛЬНЫЙ ЦЕНТР ОБРАБОТКИ ИНФОРМАЦИИ</a:t>
            </a:r>
            <a:endParaRPr lang="ko-KR" altLang="en-US" sz="25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0C367C96-4273-C622-B9F6-FDB956A9C700}"/>
              </a:ext>
            </a:extLst>
          </p:cNvPr>
          <p:cNvSpPr/>
          <p:nvPr/>
        </p:nvSpPr>
        <p:spPr>
          <a:xfrm rot="19392804">
            <a:off x="3449670" y="4059789"/>
            <a:ext cx="2160000" cy="2160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accent3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7DC6123-E078-49DC-90E4-FBCD96B56366}"/>
              </a:ext>
            </a:extLst>
          </p:cNvPr>
          <p:cNvSpPr txBox="1">
            <a:spLocks/>
          </p:cNvSpPr>
          <p:nvPr/>
        </p:nvSpPr>
        <p:spPr>
          <a:xfrm>
            <a:off x="5352922" y="134704"/>
            <a:ext cx="5937266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Донецкая Народная Республика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ko-KR" sz="2500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Министерство образования и науки</a:t>
            </a:r>
            <a:endParaRPr lang="ko-KR" altLang="en-US" sz="2500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Табличка 3">
            <a:extLst>
              <a:ext uri="{FF2B5EF4-FFF2-40B4-BE49-F238E27FC236}">
                <a16:creationId xmlns:a16="http://schemas.microsoft.com/office/drawing/2014/main" id="{72D9BEFC-0237-45F8-ADFD-89E8601C3B99}"/>
              </a:ext>
            </a:extLst>
          </p:cNvPr>
          <p:cNvSpPr/>
          <p:nvPr/>
        </p:nvSpPr>
        <p:spPr>
          <a:xfrm>
            <a:off x="5630392" y="2301043"/>
            <a:ext cx="5570346" cy="1132228"/>
          </a:xfrm>
          <a:prstGeom prst="plaque">
            <a:avLst/>
          </a:prstGeom>
          <a:gradFill flip="none" rotWithShape="1">
            <a:gsLst>
              <a:gs pos="73000">
                <a:schemeClr val="accent5">
                  <a:lumMod val="5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09"/>
            <a:r>
              <a:rPr lang="ru-RU" sz="4000" b="1" kern="0" dirty="0">
                <a:solidFill>
                  <a:srgbClr val="FFFFFF"/>
                </a:solidFill>
              </a:rPr>
              <a:t>ГИА-11 в форме ГВЭ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C0A18839-64B2-4AF7-831E-A92ED02CCAE6}"/>
              </a:ext>
            </a:extLst>
          </p:cNvPr>
          <p:cNvSpPr txBox="1">
            <a:spLocks/>
          </p:cNvSpPr>
          <p:nvPr/>
        </p:nvSpPr>
        <p:spPr>
          <a:xfrm>
            <a:off x="5655204" y="3467750"/>
            <a:ext cx="533270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accent5">
                    <a:lumMod val="50000"/>
                  </a:schemeClr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/>
              <a:t>особенности проведения в 2024 году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:a16="http://schemas.microsoft.com/office/drawing/2014/main" id="{506B0344-68B0-4913-8337-FF7F2BCAA4F3}"/>
              </a:ext>
            </a:extLst>
          </p:cNvPr>
          <p:cNvSpPr txBox="1">
            <a:spLocks/>
          </p:cNvSpPr>
          <p:nvPr/>
        </p:nvSpPr>
        <p:spPr>
          <a:xfrm>
            <a:off x="7761372" y="5829704"/>
            <a:ext cx="4301267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500" b="1">
                <a:solidFill>
                  <a:schemeClr val="accent5">
                    <a:lumMod val="50000"/>
                  </a:schemeClr>
                </a:solidFill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 kern="120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0" dirty="0"/>
              <a:t>Докладчик: </a:t>
            </a:r>
          </a:p>
          <a:p>
            <a:r>
              <a:rPr lang="ru-RU" sz="1800" b="0" dirty="0"/>
              <a:t>Коровка Е.А., проректор ГБОУ ДПО «</a:t>
            </a:r>
            <a:r>
              <a:rPr lang="ru-RU" sz="1800" b="0" dirty="0" err="1"/>
              <a:t>ДОНРИРО</a:t>
            </a:r>
            <a:r>
              <a:rPr lang="ru-RU" sz="1800" b="0" dirty="0"/>
              <a:t>» -  директор РЦОИ</a:t>
            </a:r>
          </a:p>
        </p:txBody>
      </p:sp>
    </p:spTree>
    <p:extLst>
      <p:ext uri="{BB962C8B-B14F-4D97-AF65-F5344CB8AC3E}">
        <p14:creationId xmlns:p14="http://schemas.microsoft.com/office/powerpoint/2010/main" val="39266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89">
            <a:extLst>
              <a:ext uri="{FF2B5EF4-FFF2-40B4-BE49-F238E27FC236}">
                <a16:creationId xmlns:a16="http://schemas.microsoft.com/office/drawing/2014/main" id="{C621FA78-0402-4C09-8579-0E770F42A435}"/>
              </a:ext>
            </a:extLst>
          </p:cNvPr>
          <p:cNvSpPr/>
          <p:nvPr/>
        </p:nvSpPr>
        <p:spPr>
          <a:xfrm>
            <a:off x="5627292" y="1388626"/>
            <a:ext cx="7703540" cy="3323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400" dirty="0"/>
              <a:t>с целью подготовки к проведению ГИА в форме ГВЭ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1014413" y="680574"/>
            <a:ext cx="1086107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Подготовительные и тренировочные мероприятия</a:t>
            </a:r>
            <a:endParaRPr lang="en-US" sz="4800" dirty="0"/>
          </a:p>
        </p:txBody>
      </p:sp>
      <p:sp>
        <p:nvSpPr>
          <p:cNvPr id="24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073279" y="1844728"/>
            <a:ext cx="2341235" cy="857172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chemeClr val="accent5">
                    <a:lumMod val="50000"/>
                  </a:schemeClr>
                </a:solidFill>
              </a:rPr>
              <a:t>12 марта 2024 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4021" y="1844728"/>
            <a:ext cx="7943975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проведение тренировочного тестирования по русскому языку – СОЧИНЕНИЯ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64021" y="2537225"/>
            <a:ext cx="8559070" cy="11254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тема сочинения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день проведения тренировочного тестирования РЦОИ направляется ответственным за проведение ГИА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работы проверяются в течение 2-х дней и результаты проверки направляются ответственным за проведение ГИА в городах и районах республики, а затем в РЦОИ не позднее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14 марта.  </a:t>
            </a:r>
          </a:p>
        </p:txBody>
      </p:sp>
      <p:sp>
        <p:nvSpPr>
          <p:cNvPr id="28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073279" y="4245179"/>
            <a:ext cx="2341235" cy="857172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b="1" dirty="0">
                <a:solidFill>
                  <a:schemeClr val="accent5">
                    <a:lumMod val="50000"/>
                  </a:schemeClr>
                </a:solidFill>
              </a:rPr>
              <a:t>20 марта 2024 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64021" y="4417416"/>
            <a:ext cx="7943975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проведение тренировочного тестирования по МАТЕМАТИКЕ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64021" y="4763665"/>
            <a:ext cx="8559070" cy="11254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bg2">
                    <a:lumMod val="25000"/>
                  </a:schemeClr>
                </a:solidFill>
              </a:rPr>
              <a:t>Тренировочный КИМ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 день проведения тренировочного тестирования РЦОИ направляется ответственным за проведение ГИА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работы проверяются в течение 2-х дней и результаты проверки направляются ответственным за проведение ГИА в городах и районах республики, а затем в РЦОИ не позднее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22 марта.  </a:t>
            </a:r>
          </a:p>
        </p:txBody>
      </p:sp>
    </p:spTree>
    <p:extLst>
      <p:ext uri="{BB962C8B-B14F-4D97-AF65-F5344CB8AC3E}">
        <p14:creationId xmlns:p14="http://schemas.microsoft.com/office/powerpoint/2010/main" val="7341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64" y="2646964"/>
            <a:ext cx="2952512" cy="2952512"/>
          </a:xfrm>
          <a:prstGeom prst="rect">
            <a:avLst/>
          </a:prstGeom>
        </p:spPr>
      </p:pic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762569" y="765651"/>
            <a:ext cx="1086107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ПРОВЕДЕНИЕ ВЕБИНАРОВ</a:t>
            </a:r>
            <a:endParaRPr lang="en-US" sz="4800" dirty="0"/>
          </a:p>
        </p:txBody>
      </p:sp>
      <p:sp>
        <p:nvSpPr>
          <p:cNvPr id="24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8631106" y="3431936"/>
            <a:ext cx="4393078" cy="857451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altLang="ko-KR" sz="3600" b="1" dirty="0">
                <a:solidFill>
                  <a:schemeClr val="accent5">
                    <a:lumMod val="50000"/>
                  </a:schemeClr>
                </a:solidFill>
              </a:rPr>
              <a:t>15 февраля 2024 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59693" y="3015734"/>
            <a:ext cx="3281212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buClr>
                <a:srgbClr val="00AAFF"/>
              </a:buClr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МАТЕМАТИКА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59216" y="1477089"/>
            <a:ext cx="8757145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С целью предметного рассмотрения примеров экзаменационных материалов из Банка заданий, представленных на сайте ФИПИ по русскому языку и математике, рассмотрению критериев, особенностей оценивания работ обучающихся по указанным предметам, предметными кабинетами ГБОУ ДПО «ДОНРИРО»</a:t>
            </a:r>
            <a:r>
              <a:rPr lang="ru-RU" sz="2000" dirty="0"/>
              <a:t> предусмотрено проведение </a:t>
            </a:r>
            <a:r>
              <a:rPr lang="ru-RU" sz="2000" dirty="0" err="1"/>
              <a:t>вебинаров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640682" y="4133895"/>
            <a:ext cx="4393078" cy="857451"/>
          </a:xfrm>
          <a:prstGeom prst="round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altLang="ko-KR" sz="3600" b="1" dirty="0">
                <a:solidFill>
                  <a:schemeClr val="accent5">
                    <a:lumMod val="50000"/>
                  </a:schemeClr>
                </a:solidFill>
              </a:rPr>
              <a:t>16 февраля 2024 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33093" y="3701706"/>
            <a:ext cx="3900667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r">
              <a:buClr>
                <a:srgbClr val="00AAFF"/>
              </a:buClr>
            </a:pPr>
            <a:r>
              <a:rPr lang="ru-RU" sz="3600" dirty="0">
                <a:solidFill>
                  <a:schemeClr val="accent5">
                    <a:lumMod val="50000"/>
                  </a:schemeClr>
                </a:solidFill>
              </a:rPr>
              <a:t>РУССКИЙ ЯЗЫК -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9216" y="5596486"/>
            <a:ext cx="9332784" cy="123623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Ссылки на подключение к участию будут дополнительно направлены на адрес органов местного самоуправления муниципальных образований, осуществляющих управление в сфере образования, государственных образовательных организаций.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2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3015886" y="750965"/>
            <a:ext cx="1086107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ПОЛЕЗНЫЕ ССЫЛКИ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A9E3D8-978C-4295-B85A-10F7400EE38C}"/>
              </a:ext>
            </a:extLst>
          </p:cNvPr>
          <p:cNvSpPr txBox="1"/>
          <p:nvPr/>
        </p:nvSpPr>
        <p:spPr>
          <a:xfrm>
            <a:off x="3110154" y="2359378"/>
            <a:ext cx="41124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https://fipi.ru/gve/gve-11</a:t>
            </a:r>
          </a:p>
        </p:txBody>
      </p:sp>
      <p:sp>
        <p:nvSpPr>
          <p:cNvPr id="18" name="Прямоугольник 89">
            <a:extLst>
              <a:ext uri="{FF2B5EF4-FFF2-40B4-BE49-F238E27FC236}">
                <a16:creationId xmlns:a16="http://schemas.microsoft.com/office/drawing/2014/main" id="{C20861C6-1AAD-4A6F-A864-0D027A9AB8AD}"/>
              </a:ext>
            </a:extLst>
          </p:cNvPr>
          <p:cNvSpPr/>
          <p:nvPr/>
        </p:nvSpPr>
        <p:spPr>
          <a:xfrm>
            <a:off x="2762569" y="1666966"/>
            <a:ext cx="7808866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Разделы сайта Федерального Института Педагогических Измерений (ФИПИ)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9F75F6-4353-4D4A-A1A8-E13E2AE6F453}"/>
              </a:ext>
            </a:extLst>
          </p:cNvPr>
          <p:cNvSpPr txBox="1"/>
          <p:nvPr/>
        </p:nvSpPr>
        <p:spPr>
          <a:xfrm>
            <a:off x="3015886" y="3896707"/>
            <a:ext cx="8667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/>
            </a:lvl1pPr>
          </a:lstStyle>
          <a:p>
            <a:r>
              <a:rPr lang="ru-RU" sz="2200" dirty="0"/>
              <a:t>http://www.mondnr.ru/organizatsiya-ege-v-donetskoj-narodnoj-respublike</a:t>
            </a:r>
          </a:p>
        </p:txBody>
      </p:sp>
      <p:sp>
        <p:nvSpPr>
          <p:cNvPr id="22" name="Прямоугольник 89">
            <a:extLst>
              <a:ext uri="{FF2B5EF4-FFF2-40B4-BE49-F238E27FC236}">
                <a16:creationId xmlns:a16="http://schemas.microsoft.com/office/drawing/2014/main" id="{C3D2005B-49B9-467F-A2EE-9ED3E6819A84}"/>
              </a:ext>
            </a:extLst>
          </p:cNvPr>
          <p:cNvSpPr/>
          <p:nvPr/>
        </p:nvSpPr>
        <p:spPr>
          <a:xfrm>
            <a:off x="2762569" y="3285044"/>
            <a:ext cx="7808866" cy="6924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Раздел сайта Министерства образования и науки Донецкой Народной Республики (МОН ДНР)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C2997C-6B8C-4AEE-8765-6907EFC5C66D}"/>
              </a:ext>
            </a:extLst>
          </p:cNvPr>
          <p:cNvSpPr txBox="1"/>
          <p:nvPr/>
        </p:nvSpPr>
        <p:spPr>
          <a:xfrm>
            <a:off x="3015886" y="5397985"/>
            <a:ext cx="86679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/>
            </a:lvl1pPr>
          </a:lstStyle>
          <a:p>
            <a:r>
              <a:rPr lang="ru-RU" sz="2200" dirty="0"/>
              <a:t>http://www.</a:t>
            </a:r>
            <a:r>
              <a:rPr lang="en-US" sz="2200" dirty="0"/>
              <a:t>gia.donriro.tilda.ws</a:t>
            </a:r>
            <a:endParaRPr lang="ru-RU" sz="2200" dirty="0"/>
          </a:p>
        </p:txBody>
      </p:sp>
      <p:sp>
        <p:nvSpPr>
          <p:cNvPr id="25" name="Прямоугольник 89">
            <a:extLst>
              <a:ext uri="{FF2B5EF4-FFF2-40B4-BE49-F238E27FC236}">
                <a16:creationId xmlns:a16="http://schemas.microsoft.com/office/drawing/2014/main" id="{1142397F-9EA6-458F-984C-AAA87D9F4864}"/>
              </a:ext>
            </a:extLst>
          </p:cNvPr>
          <p:cNvSpPr/>
          <p:nvPr/>
        </p:nvSpPr>
        <p:spPr>
          <a:xfrm>
            <a:off x="2762569" y="5037816"/>
            <a:ext cx="7808866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4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Раздел сайта ГБОУ ДПО «ДОНРИРО»</a:t>
            </a:r>
          </a:p>
        </p:txBody>
      </p:sp>
    </p:spTree>
    <p:extLst>
      <p:ext uri="{BB962C8B-B14F-4D97-AF65-F5344CB8AC3E}">
        <p14:creationId xmlns:p14="http://schemas.microsoft.com/office/powerpoint/2010/main" val="1775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60000"/>
                <a:lumOff val="40000"/>
              </a:schemeClr>
            </a:gs>
            <a:gs pos="0">
              <a:schemeClr val="accent3">
                <a:lumMod val="50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 5">
            <a:extLst>
              <a:ext uri="{FF2B5EF4-FFF2-40B4-BE49-F238E27FC236}">
                <a16:creationId xmlns:a16="http://schemas.microsoft.com/office/drawing/2014/main" id="{CA14B047-A1F4-49F8-B61B-55A325B99E6F}"/>
              </a:ext>
            </a:extLst>
          </p:cNvPr>
          <p:cNvSpPr txBox="1">
            <a:spLocks/>
          </p:cNvSpPr>
          <p:nvPr/>
        </p:nvSpPr>
        <p:spPr>
          <a:xfrm>
            <a:off x="9006510" y="6194741"/>
            <a:ext cx="2743200" cy="263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lnSpc>
                <a:spcPct val="90000"/>
              </a:lnSpc>
              <a:spcBef>
                <a:spcPct val="0"/>
              </a:spcBef>
              <a:defRPr lang="ru-RU" sz="1200" b="0" i="0" smtClean="0">
                <a:solidFill>
                  <a:schemeClr val="bg1">
                    <a:lumMod val="50000"/>
                  </a:schemeClr>
                </a:solidFill>
                <a:latin typeface="Akrobat" panose="00000600000000000000" pitchFamily="2" charset="-52"/>
                <a:ea typeface="VTB Group Cond Book" panose="020B0506050504020204" pitchFamily="34" charset="0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3AE3C4-C2A6-4DCD-9963-3D7F259FD580}" type="slidenum">
              <a:rPr lang="ru-RU">
                <a:solidFill>
                  <a:schemeClr val="bg1"/>
                </a:solidFill>
                <a:latin typeface="Oswald Light" pitchFamily="2" charset="-52"/>
              </a:rPr>
              <a:pPr/>
              <a:t>13</a:t>
            </a:fld>
            <a:endParaRPr lang="ru-RU" dirty="0">
              <a:solidFill>
                <a:schemeClr val="bg1"/>
              </a:solidFill>
              <a:latin typeface="Oswald Light" pitchFamily="2" charset="-52"/>
            </a:endParaRPr>
          </a:p>
        </p:txBody>
      </p:sp>
      <p:sp>
        <p:nvSpPr>
          <p:cNvPr id="49" name="Объект 3">
            <a:extLst>
              <a:ext uri="{FF2B5EF4-FFF2-40B4-BE49-F238E27FC236}">
                <a16:creationId xmlns:a16="http://schemas.microsoft.com/office/drawing/2014/main" id="{7C670E94-E763-41FE-B77C-4546D4C53C5D}"/>
              </a:ext>
            </a:extLst>
          </p:cNvPr>
          <p:cNvSpPr txBox="1">
            <a:spLocks/>
          </p:cNvSpPr>
          <p:nvPr/>
        </p:nvSpPr>
        <p:spPr>
          <a:xfrm>
            <a:off x="838200" y="735106"/>
            <a:ext cx="10515600" cy="54418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3530" indent="0">
              <a:spcBef>
                <a:spcPts val="45"/>
              </a:spcBef>
              <a:buFont typeface="Arial" panose="020B0604020202020204" pitchFamily="34" charset="0"/>
              <a:buNone/>
            </a:pPr>
            <a:endParaRPr lang="ru-RU" sz="18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BA1A38A-D7EE-4CBA-A671-14FD2FDEA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65" y="1201084"/>
            <a:ext cx="1243692" cy="1249788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A72FDFD-360D-49E9-9F35-9EC8FFBC8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3812" y="206046"/>
            <a:ext cx="2687605" cy="2331891"/>
          </a:xfrm>
          <a:prstGeom prst="rect">
            <a:avLst/>
          </a:prstGeom>
        </p:spPr>
      </p:pic>
      <p:sp>
        <p:nvSpPr>
          <p:cNvPr id="52" name="Oval 7">
            <a:extLst>
              <a:ext uri="{FF2B5EF4-FFF2-40B4-BE49-F238E27FC236}">
                <a16:creationId xmlns:a16="http://schemas.microsoft.com/office/drawing/2014/main" id="{5152D0F1-F95B-4DC3-B5B7-44ECC3165DE7}"/>
              </a:ext>
            </a:extLst>
          </p:cNvPr>
          <p:cNvSpPr/>
          <p:nvPr/>
        </p:nvSpPr>
        <p:spPr>
          <a:xfrm rot="19392804">
            <a:off x="2363110" y="745977"/>
            <a:ext cx="2160000" cy="21600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9000">
                <a:schemeClr val="accent3">
                  <a:lumMod val="40000"/>
                  <a:lumOff val="6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Заголовок 3">
            <a:extLst>
              <a:ext uri="{FF2B5EF4-FFF2-40B4-BE49-F238E27FC236}">
                <a16:creationId xmlns:a16="http://schemas.microsoft.com/office/drawing/2014/main" id="{8875833E-39E9-4320-B6AC-A5E3CBE38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90" y="229858"/>
            <a:ext cx="11673509" cy="7903702"/>
          </a:xfrm>
        </p:spPr>
        <p:txBody>
          <a:bodyPr/>
          <a:lstStyle/>
          <a:p>
            <a:pPr algn="l">
              <a:spcBef>
                <a:spcPts val="600"/>
              </a:spcBef>
              <a:spcAft>
                <a:spcPts val="800"/>
              </a:spcAft>
            </a:pP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5200" dirty="0"/>
              <a:t>Региональный центр обработки информации </a:t>
            </a:r>
            <a:br>
              <a:rPr lang="ru-RU" sz="5400" dirty="0"/>
            </a:br>
            <a: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283001, Российская Федерация,</a:t>
            </a:r>
            <a:b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Донецкая Народная Республика,</a:t>
            </a:r>
            <a:b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г. Донецк, ул. Артема 129А</a:t>
            </a:r>
            <a:b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+7(856) 305-18-86 </a:t>
            </a:r>
            <a:r>
              <a:rPr lang="en-US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адрес:</a:t>
            </a:r>
            <a:r>
              <a:rPr lang="en-US" sz="3200" dirty="0">
                <a:solidFill>
                  <a:srgbClr val="321547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21547"/>
                </a:solidFill>
                <a:latin typeface="+mn-lt"/>
                <a:cs typeface="Times New Roman" panose="02020603050405020304" pitchFamily="18" charset="0"/>
              </a:rPr>
              <a:t>gia_dpr_2024@mail.ru</a:t>
            </a:r>
            <a:br>
              <a:rPr lang="ru-RU" sz="4400" dirty="0">
                <a:solidFill>
                  <a:srgbClr val="32154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9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:a16="http://schemas.microsoft.com/office/drawing/2014/main" id="{19C9D865-86D3-4C55-8BAD-B7A142B298D5}"/>
              </a:ext>
            </a:extLst>
          </p:cNvPr>
          <p:cNvSpPr txBox="1">
            <a:spLocks/>
          </p:cNvSpPr>
          <p:nvPr/>
        </p:nvSpPr>
        <p:spPr>
          <a:xfrm>
            <a:off x="1957388" y="3057044"/>
            <a:ext cx="10234612" cy="3166824"/>
          </a:xfrm>
          <a:prstGeom prst="roundRect">
            <a:avLst/>
          </a:prstGeom>
          <a:gradFill>
            <a:gsLst>
              <a:gs pos="0">
                <a:schemeClr val="bg1">
                  <a:lumMod val="95000"/>
                  <a:alpha val="5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</a:gsLst>
            <a:lin ang="13200000" scaled="0"/>
          </a:gra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0">
                <a:solidFill>
                  <a:schemeClr val="accent5">
                    <a:lumMod val="50000"/>
                  </a:schemeClr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>
                    <a:lumMod val="85000"/>
                    <a:lumOff val="15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AAFF"/>
              </a:buClr>
              <a:buFont typeface="Arial" panose="020B0604020202020204" pitchFamily="34" charset="0"/>
              <a:buChar char="•"/>
              <a:defRPr sz="1000" b="0" i="0">
                <a:solidFill>
                  <a:schemeClr val="bg2">
                    <a:lumMod val="50000"/>
                  </a:schemeClr>
                </a:solidFill>
                <a:latin typeface="VTB Group Cond Light" charset="0"/>
                <a:ea typeface="VTB Group Cond Light" charset="0"/>
                <a:cs typeface="VTB Group Cond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fontAlgn="base">
              <a:spcBef>
                <a:spcPts val="1200"/>
              </a:spcBef>
            </a:pPr>
            <a:r>
              <a:rPr lang="ru-RU" sz="3600" dirty="0"/>
              <a:t>Государственная итоговая аттестация по образовательным программам среднего общего образования (ГИА-11) является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обязательной</a:t>
            </a:r>
            <a:r>
              <a:rPr lang="ru-RU" sz="3600" dirty="0"/>
              <a:t> для всех обучающихся, завершающих освоение образовательных программ среднего общего образования.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2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sp>
        <p:nvSpPr>
          <p:cNvPr id="37" name="Прямоугольник 89">
            <a:extLst>
              <a:ext uri="{FF2B5EF4-FFF2-40B4-BE49-F238E27FC236}">
                <a16:creationId xmlns:a16="http://schemas.microsoft.com/office/drawing/2014/main" id="{C621FA78-0402-4C09-8579-0E770F42A435}"/>
              </a:ext>
            </a:extLst>
          </p:cNvPr>
          <p:cNvSpPr/>
          <p:nvPr/>
        </p:nvSpPr>
        <p:spPr>
          <a:xfrm>
            <a:off x="2326672" y="1147401"/>
            <a:ext cx="9429749" cy="12926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buClr>
                <a:srgbClr val="00AAFF"/>
              </a:buCl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a typeface="Cambria" panose="02040503050406030204" pitchFamily="18" charset="0"/>
              </a:rPr>
              <a:t>Об особенностях проведения государственной итоговой аттестации обучающихся, осваивающих образовательные программы среднего общего образования в 2024 году в форме государственного выпускного экзамена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25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26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58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3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085975" y="1023037"/>
            <a:ext cx="40005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Формы проведения </a:t>
            </a:r>
          </a:p>
          <a:p>
            <a:r>
              <a:rPr lang="ru-RU" sz="4000" dirty="0"/>
              <a:t>ГИА 2024 в ДНР</a:t>
            </a:r>
            <a:endParaRPr lang="en-US" sz="4000" dirty="0"/>
          </a:p>
        </p:txBody>
      </p:sp>
      <p:sp>
        <p:nvSpPr>
          <p:cNvPr id="15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6208200" y="1269620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9035396" y="1269620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6873859" y="1393175"/>
            <a:ext cx="177007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400" dirty="0"/>
              <a:t> ЕГЭ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9667717" y="1393175"/>
            <a:ext cx="177007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5400" dirty="0"/>
              <a:t> ГВЭ</a:t>
            </a:r>
            <a:endParaRPr lang="en-US" sz="5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CFEF10-6A88-4399-8EEC-FE971334A9B4}"/>
              </a:ext>
            </a:extLst>
          </p:cNvPr>
          <p:cNvSpPr txBox="1"/>
          <p:nvPr/>
        </p:nvSpPr>
        <p:spPr>
          <a:xfrm>
            <a:off x="2326672" y="2300193"/>
            <a:ext cx="9852946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 22 февраля 2023 г. № 131/274 «Об утверждении особенностей проведения государственной итоговой аттестации по образовательным программам основного общего и среднего общего образования, формы проведения государственной итоговой аттестации и условий допуска к ней в 2022/23, 2023/24, 2024/25, 2025/26 учебных годах»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131935" y="4208014"/>
            <a:ext cx="869101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3600" dirty="0"/>
              <a:t>Нормативная база  проведения ГВЭ и ЕГЭ </a:t>
            </a:r>
          </a:p>
          <a:p>
            <a:r>
              <a:rPr lang="ru-RU" sz="3600" dirty="0"/>
              <a:t>на территории ДНР в 2024 г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FEF10-6A88-4399-8EEC-FE971334A9B4}"/>
              </a:ext>
            </a:extLst>
          </p:cNvPr>
          <p:cNvSpPr txBox="1"/>
          <p:nvPr/>
        </p:nvSpPr>
        <p:spPr>
          <a:xfrm>
            <a:off x="2724821" y="5308273"/>
            <a:ext cx="9150668" cy="14003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marL="285750" indent="-28575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Федеральный закон от 29.12.2012 № 273-ФЗ «Об образовании в Российской Федерации»</a:t>
            </a:r>
          </a:p>
          <a:p>
            <a:pPr marL="285750" indent="-285750">
              <a:spcBef>
                <a:spcPts val="600"/>
              </a:spcBef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dirty="0"/>
              <a:t>Порядок проведения государственной итоговой аттестации по образовательным программам среднего общего образования, утверждённый Приказом </a:t>
            </a:r>
            <a:r>
              <a:rPr lang="ru-RU" sz="2000" dirty="0" err="1"/>
              <a:t>Минпросвещения</a:t>
            </a:r>
            <a:r>
              <a:rPr lang="ru-RU" sz="2000" dirty="0"/>
              <a:t> России и </a:t>
            </a:r>
            <a:r>
              <a:rPr lang="ru-RU" sz="2000" dirty="0" err="1"/>
              <a:t>Рособрнадзора</a:t>
            </a:r>
            <a:r>
              <a:rPr lang="ru-RU" sz="2000" dirty="0"/>
              <a:t> от 04.04.2023 № 233/552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9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6647595" y="1471192"/>
            <a:ext cx="1725033" cy="169351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623506-6608-4C21-8A0A-36BFD81683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46" y="1978521"/>
            <a:ext cx="916884" cy="1011969"/>
          </a:xfrm>
          <a:prstGeom prst="rect">
            <a:avLst/>
          </a:prstGeom>
        </p:spPr>
      </p:pic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4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11357753" y="606740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859216" y="2111725"/>
            <a:ext cx="317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Соответствие требованиям ФГОС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CFEF10-6A88-4399-8EEC-FE971334A9B4}"/>
              </a:ext>
            </a:extLst>
          </p:cNvPr>
          <p:cNvSpPr txBox="1"/>
          <p:nvPr/>
        </p:nvSpPr>
        <p:spPr>
          <a:xfrm>
            <a:off x="1423322" y="2362401"/>
            <a:ext cx="461525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pPr algn="r"/>
            <a:r>
              <a:rPr lang="ru-RU" sz="1400" dirty="0"/>
              <a:t>форма ГИА по образовательным программам СОО, проводится для определения соответствия результатов освоения обучающимися образовательных программ СОО соответствующим требованиям Федерального государственного образовательного стандарта </a:t>
            </a:r>
            <a:endParaRPr lang="en-US" sz="1400" dirty="0"/>
          </a:p>
        </p:txBody>
      </p:sp>
      <p:sp>
        <p:nvSpPr>
          <p:cNvPr id="20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421085" y="934640"/>
            <a:ext cx="4693966" cy="857172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4500" dirty="0">
                <a:solidFill>
                  <a:schemeClr val="accent5">
                    <a:lumMod val="75000"/>
                  </a:schemeClr>
                </a:solidFill>
              </a:rPr>
              <a:t>ГВЭ</a:t>
            </a:r>
          </a:p>
        </p:txBody>
      </p:sp>
      <p:sp>
        <p:nvSpPr>
          <p:cNvPr id="23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6964634" y="934640"/>
            <a:ext cx="4693966" cy="857172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4500" dirty="0">
                <a:solidFill>
                  <a:schemeClr val="accent5">
                    <a:lumMod val="75000"/>
                  </a:schemeClr>
                </a:solidFill>
              </a:rPr>
              <a:t>ЕГЭ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3421" y="4102078"/>
            <a:ext cx="486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ГВЭ необходимы выпускнику для получения аттестата о среднем общем образовании, который является основным документом для продолжения обучения по иным образовательным программам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31609" y="5698077"/>
            <a:ext cx="39069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ГИА-11 в форме ГВЭ предусматривает проведение двух обязательных экзаменов: русский язык и математика</a:t>
            </a:r>
            <a:endParaRPr lang="ru-RU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859216" y="3845334"/>
            <a:ext cx="317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r"/>
            <a:r>
              <a:rPr lang="ru-RU" sz="2000" dirty="0"/>
              <a:t>Получение Аттестата о СОО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859216" y="5415020"/>
            <a:ext cx="317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r"/>
            <a:r>
              <a:rPr lang="ru-RU" sz="2000" dirty="0"/>
              <a:t>Русский язык и Математика</a:t>
            </a:r>
            <a:endParaRPr lang="en-US" sz="2000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7623506-6608-4C21-8A0A-36BFD816839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49" y="2302186"/>
            <a:ext cx="916884" cy="1011969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931206" y="4102078"/>
            <a:ext cx="4865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ЕГЭ в Донецкой Народной Республике по </a:t>
            </a:r>
            <a:r>
              <a:rPr lang="ru-RU" sz="1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обязательным предметам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также необходимы выпускнику для получения аттестата о среднем общем образовании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6931206" y="3830542"/>
            <a:ext cx="3179359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Получение Аттестата о СОО</a:t>
            </a:r>
            <a:endParaRPr lang="en-US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31206" y="5697657"/>
            <a:ext cx="5129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ЕГЭ по другим учебным предметам необходимы для их предоставления в учреждения высшего образования при поступлении на обучение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6931206" y="5424366"/>
            <a:ext cx="3655864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2000" dirty="0"/>
              <a:t>другие учебные предметы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1073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5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11357753" y="606740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539761" y="980376"/>
            <a:ext cx="517426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r"/>
            <a:r>
              <a:rPr lang="ru-RU" sz="3200" dirty="0"/>
              <a:t>Регистрация на ГИА-11 2024 </a:t>
            </a:r>
            <a:endParaRPr lang="en-US" sz="3200" dirty="0"/>
          </a:p>
        </p:txBody>
      </p:sp>
      <p:sp>
        <p:nvSpPr>
          <p:cNvPr id="20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421085" y="934640"/>
            <a:ext cx="4693966" cy="857172"/>
          </a:xfrm>
          <a:prstGeom prst="round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altLang="ko-KR" sz="45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CBC9B3-E6F5-467C-BAA5-A05CAF5959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8" y="4876395"/>
            <a:ext cx="1504510" cy="1072762"/>
          </a:xfrm>
          <a:prstGeom prst="rect">
            <a:avLst/>
          </a:prstGeom>
        </p:spPr>
      </p:pic>
      <p:sp>
        <p:nvSpPr>
          <p:cNvPr id="33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7692251" y="956655"/>
            <a:ext cx="3879887" cy="721466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dirty="0">
                <a:solidFill>
                  <a:schemeClr val="accent5">
                    <a:lumMod val="75000"/>
                  </a:schemeClr>
                </a:solidFill>
              </a:rPr>
              <a:t>Окончена 01.02.2024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3CBC9B3-E6F5-467C-BAA5-A05CAF5959E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3819" y="5461610"/>
            <a:ext cx="1510409" cy="97509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7589662" y="2130038"/>
            <a:ext cx="4285826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r"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 dirty="0"/>
              <a:t>Данные, </a:t>
            </a:r>
          </a:p>
          <a:p>
            <a:pPr algn="l"/>
            <a:r>
              <a:rPr lang="ru-RU" sz="1800" dirty="0"/>
              <a:t>представленные ОО по участникам ГИА-11 и предметам, выбранным ими для сдачи в 2024г</a:t>
            </a:r>
            <a:endParaRPr lang="en-US" sz="1800" dirty="0"/>
          </a:p>
        </p:txBody>
      </p:sp>
      <p:sp>
        <p:nvSpPr>
          <p:cNvPr id="37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3514725" y="2366030"/>
            <a:ext cx="3992721" cy="721466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dirty="0">
                <a:solidFill>
                  <a:schemeClr val="accent5">
                    <a:lumMod val="75000"/>
                  </a:schemeClr>
                </a:solidFill>
              </a:rPr>
              <a:t>Внесены в РИС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326671" y="3818424"/>
            <a:ext cx="5365579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algn="r"/>
            <a:r>
              <a:rPr lang="ru-RU" sz="3200" dirty="0"/>
              <a:t>На участие в ЕГЭ </a:t>
            </a:r>
            <a:r>
              <a:rPr lang="ru-RU" sz="2400" dirty="0"/>
              <a:t>зарегистрированы</a:t>
            </a:r>
            <a:endParaRPr lang="en-US" sz="2400" dirty="0"/>
          </a:p>
        </p:txBody>
      </p:sp>
      <p:sp>
        <p:nvSpPr>
          <p:cNvPr id="39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7719313" y="3720729"/>
            <a:ext cx="3879887" cy="721466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altLang="ko-KR" sz="2800" dirty="0">
                <a:solidFill>
                  <a:schemeClr val="accent5">
                    <a:lumMod val="75000"/>
                  </a:schemeClr>
                </a:solidFill>
              </a:rPr>
              <a:t>1602 </a:t>
            </a:r>
            <a:r>
              <a:rPr lang="ru-RU" altLang="ko-KR" sz="2400" dirty="0">
                <a:solidFill>
                  <a:schemeClr val="accent5">
                    <a:lumMod val="75000"/>
                  </a:schemeClr>
                </a:solidFill>
              </a:rPr>
              <a:t>выпускника</a:t>
            </a:r>
            <a:r>
              <a:rPr lang="ru-RU" altLang="ko-KR" sz="2800" dirty="0">
                <a:solidFill>
                  <a:schemeClr val="accent5">
                    <a:lumMod val="75000"/>
                  </a:schemeClr>
                </a:solidFill>
              </a:rPr>
              <a:t> ОО + 27 </a:t>
            </a:r>
            <a:r>
              <a:rPr lang="ru-RU" altLang="ko-KR" sz="2400" dirty="0">
                <a:solidFill>
                  <a:schemeClr val="accent5">
                    <a:lumMod val="75000"/>
                  </a:schemeClr>
                </a:solidFill>
              </a:rPr>
              <a:t>ВПЛ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14027" y="5138295"/>
            <a:ext cx="41972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ГИА-11 на территории ДНР проводится в 2024 г с учетом некоторых особенностей, обозначенных в проекте приказа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Минпросвещения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РФ 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Рособрнадзора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3514725" y="5239575"/>
            <a:ext cx="3879887" cy="721466"/>
          </a:xfrm>
          <a:prstGeom prst="roundRect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Для выбравших форму ГВЭ</a:t>
            </a:r>
            <a:endParaRPr lang="ru-RU" altLang="ko-K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0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6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11357753" y="606740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사각형: 둥근 모서리 2">
            <a:extLst>
              <a:ext uri="{FF2B5EF4-FFF2-40B4-BE49-F238E27FC236}">
                <a16:creationId xmlns:a16="http://schemas.microsoft.com/office/drawing/2014/main" id="{B9312926-1D4A-4AF9-AA70-7E85D1B56A8F}"/>
              </a:ext>
            </a:extLst>
          </p:cNvPr>
          <p:cNvSpPr/>
          <p:nvPr/>
        </p:nvSpPr>
        <p:spPr>
          <a:xfrm>
            <a:off x="1421085" y="934640"/>
            <a:ext cx="4693966" cy="857172"/>
          </a:xfrm>
          <a:prstGeom prst="round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altLang="ko-KR" sz="45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329734" y="752793"/>
            <a:ext cx="6550795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800" dirty="0"/>
              <a:t>ГВЭ проводится для: </a:t>
            </a:r>
            <a:endParaRPr lang="en-US" sz="4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CFEF10-6A88-4399-8EEC-FE971334A9B4}"/>
              </a:ext>
            </a:extLst>
          </p:cNvPr>
          <p:cNvSpPr txBox="1"/>
          <p:nvPr/>
        </p:nvSpPr>
        <p:spPr>
          <a:xfrm>
            <a:off x="943604" y="1451585"/>
            <a:ext cx="4615253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Times New Roman" panose="02020603050405020304" pitchFamily="18" charset="0"/>
                <a:ea typeface="Calibri" panose="020F0502020204030204" pitchFamily="34" charset="0"/>
              </a:defRPr>
            </a:lvl1pPr>
          </a:lstStyle>
          <a:p>
            <a:r>
              <a:rPr lang="ru-RU" sz="2000" dirty="0">
                <a:latin typeface="+mn-lt"/>
              </a:rPr>
              <a:t>в соответствии с Порядком проведения ГИА-11</a:t>
            </a:r>
            <a:endParaRPr lang="en-US" sz="2000" dirty="0">
              <a:latin typeface="+mn-lt"/>
            </a:endParaRPr>
          </a:p>
        </p:txBody>
      </p:sp>
      <p:sp>
        <p:nvSpPr>
          <p:cNvPr id="22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2806827" y="1957446"/>
            <a:ext cx="444405" cy="4362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사각형: 둥근 모서리 2">
            <a:extLst>
              <a:ext uri="{FF2B5EF4-FFF2-40B4-BE49-F238E27FC236}">
                <a16:creationId xmlns:a16="http://schemas.microsoft.com/office/drawing/2014/main" id="{FE62BB01-E019-4265-884D-FF85F38194F0}"/>
              </a:ext>
            </a:extLst>
          </p:cNvPr>
          <p:cNvSpPr/>
          <p:nvPr/>
        </p:nvSpPr>
        <p:spPr>
          <a:xfrm>
            <a:off x="2859216" y="2825814"/>
            <a:ext cx="444405" cy="4362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사각형: 둥근 모서리 2">
            <a:extLst>
              <a:ext uri="{FF2B5EF4-FFF2-40B4-BE49-F238E27FC236}">
                <a16:creationId xmlns:a16="http://schemas.microsoft.com/office/drawing/2014/main" id="{35216F41-3FE4-41BE-958E-6786241D8ED8}"/>
              </a:ext>
            </a:extLst>
          </p:cNvPr>
          <p:cNvSpPr/>
          <p:nvPr/>
        </p:nvSpPr>
        <p:spPr>
          <a:xfrm>
            <a:off x="2806827" y="4258406"/>
            <a:ext cx="444405" cy="43628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29028" y="1862712"/>
            <a:ext cx="854310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в специальных учебно-воспитательных учреждениях закрытого типа, в том числе в учреждениях, исполняющих наказание, 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обучающихся по образовательным программам среднего профессионального образования, получающих среднее общее образование по имеющим государственную аккредитацию образовательным программам среднего общего образования, </a:t>
            </a: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обучающихся, экстернов с ограниченными возможностями здоровья, для обучающихся, экстернов – детей-инвалидов и инвалидов, осваивающих образовательные программы среднего общего образования.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875" y="5471489"/>
            <a:ext cx="11263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 в связи с оперативной обстановкой, новым регионам Российской Федерации в переходный период до 2026 года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разрешно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использовать форму ГВЭ не только для вышеназванных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1586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7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사각형: 둥근 모서리 2">
            <a:extLst>
              <a:ext uri="{FF2B5EF4-FFF2-40B4-BE49-F238E27FC236}">
                <a16:creationId xmlns:a16="http://schemas.microsoft.com/office/drawing/2014/main" id="{261DBCCB-F074-428D-84D6-FBC6CC90399B}"/>
              </a:ext>
            </a:extLst>
          </p:cNvPr>
          <p:cNvSpPr/>
          <p:nvPr/>
        </p:nvSpPr>
        <p:spPr>
          <a:xfrm>
            <a:off x="2669646" y="3623988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2616666" y="1902731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623506-6608-4C21-8A0A-36BFD81683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216" y="2137620"/>
            <a:ext cx="550370" cy="607446"/>
          </a:xfrm>
          <a:prstGeom prst="rect">
            <a:avLst/>
          </a:prstGeom>
        </p:spPr>
      </p:pic>
      <p:sp>
        <p:nvSpPr>
          <p:cNvPr id="30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3890230" y="3939351"/>
            <a:ext cx="7521424" cy="176971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ВКЛЮЧАЮТ В СЕБЯ: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проверку уровня образовательных достижений обучающихся,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личностных показателей,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предметных и </a:t>
            </a:r>
            <a:r>
              <a:rPr lang="ru-RU" sz="2500" dirty="0" err="1">
                <a:solidFill>
                  <a:schemeClr val="accent5">
                    <a:lumMod val="50000"/>
                  </a:schemeClr>
                </a:solidFill>
              </a:rPr>
              <a:t>метапредметных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 результатов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CBC9B3-E6F5-467C-BAA5-A05CAF5959E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370" y="3814442"/>
            <a:ext cx="1082747" cy="772032"/>
          </a:xfrm>
          <a:prstGeom prst="rect">
            <a:avLst/>
          </a:prstGeom>
        </p:spPr>
      </p:pic>
      <p:sp>
        <p:nvSpPr>
          <p:cNvPr id="38" name="Прямоугольник 89">
            <a:extLst>
              <a:ext uri="{FF2B5EF4-FFF2-40B4-BE49-F238E27FC236}">
                <a16:creationId xmlns:a16="http://schemas.microsoft.com/office/drawing/2014/main" id="{C621FA78-0402-4C09-8579-0E770F42A435}"/>
              </a:ext>
            </a:extLst>
          </p:cNvPr>
          <p:cNvSpPr/>
          <p:nvPr/>
        </p:nvSpPr>
        <p:spPr>
          <a:xfrm>
            <a:off x="3689954" y="2121455"/>
            <a:ext cx="8185535" cy="103874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ОПРЕДЕЛЯЕТСЯ: </a:t>
            </a:r>
          </a:p>
          <a:p>
            <a:pPr>
              <a:lnSpc>
                <a:spcPct val="90000"/>
              </a:lnSpc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федеральным государственным образовательным стандартом </a:t>
            </a:r>
          </a:p>
          <a:p>
            <a:pPr>
              <a:lnSpc>
                <a:spcPct val="90000"/>
              </a:lnSpc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среднего общего образования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885826" y="794440"/>
            <a:ext cx="10989664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Содержание экзаменационных материалов ГВЭ-11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7141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8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89">
            <a:extLst>
              <a:ext uri="{FF2B5EF4-FFF2-40B4-BE49-F238E27FC236}">
                <a16:creationId xmlns:a16="http://schemas.microsoft.com/office/drawing/2014/main" id="{C621FA78-0402-4C09-8579-0E770F42A435}"/>
              </a:ext>
            </a:extLst>
          </p:cNvPr>
          <p:cNvSpPr/>
          <p:nvPr/>
        </p:nvSpPr>
        <p:spPr>
          <a:xfrm>
            <a:off x="4128669" y="1398949"/>
            <a:ext cx="7703540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000" dirty="0"/>
              <a:t>в соответствии со Спецификацией экзаменационных материалов для проведения в 2024 году государственного выпускного экзамена по образовательным программам среднего общего образования для участников ГВЭ без ОВЗ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4014788" y="680574"/>
            <a:ext cx="786070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Русский язык (письменная форма)</a:t>
            </a:r>
            <a:endParaRPr lang="en-US" sz="4800" dirty="0"/>
          </a:p>
        </p:txBody>
      </p:sp>
      <p:sp>
        <p:nvSpPr>
          <p:cNvPr id="22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2550932" y="3341023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0590">
            <a:off x="327926" y="763523"/>
            <a:ext cx="3431918" cy="242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65068" y="2296531"/>
            <a:ext cx="7703540" cy="7755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Такая экзаменационная форма предусматривает написание </a:t>
            </a:r>
            <a:r>
              <a:rPr lang="ru-RU" sz="2800" b="1" dirty="0">
                <a:solidFill>
                  <a:srgbClr val="FF0000"/>
                </a:solidFill>
              </a:rPr>
              <a:t>СОЧИНЕНИЯ</a:t>
            </a:r>
          </a:p>
        </p:txBody>
      </p:sp>
      <p:sp>
        <p:nvSpPr>
          <p:cNvPr id="27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2571223" y="4755428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2977466" y="3331551"/>
            <a:ext cx="2812452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300 слов</a:t>
            </a:r>
            <a:endParaRPr lang="en-US" sz="4000" dirty="0"/>
          </a:p>
        </p:txBody>
      </p:sp>
      <p:sp>
        <p:nvSpPr>
          <p:cNvPr id="30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2977466" y="3975031"/>
            <a:ext cx="3912432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минимальный </a:t>
            </a: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объем сочинения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362666" y="4991255"/>
            <a:ext cx="5275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Обязательные требования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51343" y="5620981"/>
            <a:ext cx="5340686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к соответствию содержания теме, </a:t>
            </a:r>
          </a:p>
          <a:p>
            <a:pPr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к грамотности и точности письменной речи</a:t>
            </a:r>
          </a:p>
        </p:txBody>
      </p:sp>
      <p:sp>
        <p:nvSpPr>
          <p:cNvPr id="3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8092029" y="3341023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8812215" y="3331551"/>
            <a:ext cx="204306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17</a:t>
            </a:r>
            <a:endParaRPr lang="en-US" sz="4000" dirty="0"/>
          </a:p>
        </p:txBody>
      </p:sp>
      <p:sp>
        <p:nvSpPr>
          <p:cNvPr id="37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8686801" y="3975031"/>
            <a:ext cx="3349256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максимальное кол-во баллов</a:t>
            </a:r>
          </a:p>
        </p:txBody>
      </p:sp>
      <p:sp>
        <p:nvSpPr>
          <p:cNvPr id="39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8092029" y="4856933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8812215" y="5169334"/>
            <a:ext cx="365920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5-10 баллов</a:t>
            </a:r>
            <a:endParaRPr lang="en-US" sz="4000" dirty="0"/>
          </a:p>
        </p:txBody>
      </p:sp>
      <p:sp>
        <p:nvSpPr>
          <p:cNvPr id="42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8812215" y="5857873"/>
            <a:ext cx="2759923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= Удовлетворительно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 rot="473482">
            <a:off x="412505" y="1707916"/>
            <a:ext cx="512992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100-е номера вариантов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-2389919" y="3431936"/>
            <a:ext cx="4030601" cy="4107635"/>
          </a:xfrm>
          <a:prstGeom prst="ellipse">
            <a:avLst/>
          </a:prstGeom>
          <a:gradFill flip="none" rotWithShape="1">
            <a:gsLst>
              <a:gs pos="5000">
                <a:schemeClr val="accent3">
                  <a:lumMod val="50000"/>
                  <a:alpha val="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endParaRPr lang="ko-KR" altLang="en-US" sz="4000" b="1" kern="0" dirty="0">
              <a:solidFill>
                <a:srgbClr val="FFFFFF"/>
              </a:solidFill>
            </a:endParaRPr>
          </a:p>
        </p:txBody>
      </p:sp>
      <p:sp>
        <p:nvSpPr>
          <p:cNvPr id="1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 rot="15921609">
            <a:off x="-1857375" y="385764"/>
            <a:ext cx="4184047" cy="4522400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B7CABD-F088-714B-B454-FB6F6AC1E2B8}"/>
              </a:ext>
            </a:extLst>
          </p:cNvPr>
          <p:cNvSpPr/>
          <p:nvPr/>
        </p:nvSpPr>
        <p:spPr>
          <a:xfrm>
            <a:off x="-3966" y="0"/>
            <a:ext cx="11129166" cy="769441"/>
          </a:xfrm>
          <a:prstGeom prst="rect">
            <a:avLst/>
          </a:prstGeom>
          <a:gradFill flip="none" rotWithShape="1">
            <a:gsLst>
              <a:gs pos="5000">
                <a:schemeClr val="accent3">
                  <a:lumMod val="5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>
            <a:glow>
              <a:schemeClr val="bg1"/>
            </a:glow>
            <a:outerShdw blurRad="1270000" sx="102000" sy="102000" algn="ctr" rotWithShape="0">
              <a:srgbClr val="367CFF">
                <a:alpha val="13000"/>
              </a:srgbClr>
            </a:outerShdw>
            <a:softEdge rad="0"/>
          </a:effectLst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309"/>
            <a:r>
              <a:rPr lang="ru-RU" sz="4000" b="1" kern="0" dirty="0">
                <a:solidFill>
                  <a:srgbClr val="FFFFFF"/>
                </a:solidFill>
              </a:rPr>
              <a:t>ГИА-11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277A50E-D0DD-4F45-899E-BFB3C26738E7}"/>
              </a:ext>
            </a:extLst>
          </p:cNvPr>
          <p:cNvSpPr txBox="1">
            <a:spLocks/>
          </p:cNvSpPr>
          <p:nvPr/>
        </p:nvSpPr>
        <p:spPr>
          <a:xfrm>
            <a:off x="11572138" y="6163987"/>
            <a:ext cx="303351" cy="544669"/>
          </a:xfrm>
          <a:prstGeom prst="rect">
            <a:avLst/>
          </a:prstGeom>
        </p:spPr>
        <p:txBody>
          <a:bodyPr vert="horz" wrap="none" lIns="60952" tIns="30476" rIns="60952" bIns="3047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09">
              <a:lnSpc>
                <a:spcPct val="90000"/>
              </a:lnSpc>
              <a:spcBef>
                <a:spcPct val="0"/>
              </a:spcBef>
            </a:pPr>
            <a:fld id="{1A290D8D-6BA0-418D-AFED-C65293F70DA0}" type="slidenum">
              <a:rPr lang="en-US" sz="1000">
                <a:solidFill>
                  <a:schemeClr val="bg1"/>
                </a:solidFill>
                <a:latin typeface="Oswald Light" pitchFamily="2" charset="-52"/>
                <a:ea typeface="VTB Group Cond" panose="020B0506050504020204" pitchFamily="34" charset="0"/>
                <a:cs typeface="+mj-cs"/>
              </a:rPr>
              <a:pPr algn="l" defTabSz="914309">
                <a:lnSpc>
                  <a:spcPct val="90000"/>
                </a:lnSpc>
                <a:spcBef>
                  <a:spcPct val="0"/>
                </a:spcBef>
              </a:pPr>
              <a:t>9</a:t>
            </a:fld>
            <a:endParaRPr lang="en-US" sz="1000" dirty="0">
              <a:solidFill>
                <a:schemeClr val="bg1"/>
              </a:solidFill>
              <a:latin typeface="Oswald Light" pitchFamily="2" charset="-52"/>
              <a:ea typeface="VTB Group Cond" panose="020B0506050504020204" pitchFamily="34" charset="0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25200" y="1"/>
            <a:ext cx="1066800" cy="769440"/>
          </a:xfrm>
          <a:prstGeom prst="rect">
            <a:avLst/>
          </a:prstGeom>
        </p:spPr>
      </p:pic>
      <p:sp>
        <p:nvSpPr>
          <p:cNvPr id="16" name="사각형: 둥근 모서리 2">
            <a:extLst>
              <a:ext uri="{FF2B5EF4-FFF2-40B4-BE49-F238E27FC236}">
                <a16:creationId xmlns:a16="http://schemas.microsoft.com/office/drawing/2014/main" id="{662100A3-6DFF-4ADE-837B-5904798C9F66}"/>
              </a:ext>
            </a:extLst>
          </p:cNvPr>
          <p:cNvSpPr/>
          <p:nvPr/>
        </p:nvSpPr>
        <p:spPr>
          <a:xfrm>
            <a:off x="310076" y="1283369"/>
            <a:ext cx="1035471" cy="1016552"/>
          </a:xfrm>
          <a:prstGeom prst="ellipse">
            <a:avLst/>
          </a:prstGeom>
          <a:solidFill>
            <a:schemeClr val="accent5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Прямоугольник 89">
            <a:extLst>
              <a:ext uri="{FF2B5EF4-FFF2-40B4-BE49-F238E27FC236}">
                <a16:creationId xmlns:a16="http://schemas.microsoft.com/office/drawing/2014/main" id="{C621FA78-0402-4C09-8579-0E770F42A435}"/>
              </a:ext>
            </a:extLst>
          </p:cNvPr>
          <p:cNvSpPr/>
          <p:nvPr/>
        </p:nvSpPr>
        <p:spPr>
          <a:xfrm>
            <a:off x="4128669" y="1398949"/>
            <a:ext cx="7703540" cy="8309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000" dirty="0"/>
              <a:t>в соответствии со Спецификацией экзаменационных материалов для проведения в 2024 году государственного выпускного экзамена по образовательным программам среднего общего образования для участников ГВЭ без ОВЗ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4014788" y="680574"/>
            <a:ext cx="7860702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Математика (письменная форма)</a:t>
            </a:r>
            <a:endParaRPr lang="en-US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1855">
            <a:off x="233784" y="735161"/>
            <a:ext cx="3410132" cy="2411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4057471" y="2501376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3837092" y="4544558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4468008" y="2577274"/>
            <a:ext cx="4162025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Каждый вариант</a:t>
            </a:r>
            <a:endParaRPr lang="en-US" sz="4000" dirty="0"/>
          </a:p>
        </p:txBody>
      </p:sp>
      <p:sp>
        <p:nvSpPr>
          <p:cNvPr id="30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4649419" y="3244161"/>
            <a:ext cx="3220952" cy="82073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14 заданий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Базовый уровень сложности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69071" y="4515088"/>
            <a:ext cx="52755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Ответ к каждому заданию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4100" y="5131590"/>
            <a:ext cx="5340686" cy="115416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0" indent="-342900"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целое число</a:t>
            </a:r>
          </a:p>
          <a:p>
            <a:pPr marL="342900" indent="-342900"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конечная десятичная дробь, </a:t>
            </a:r>
          </a:p>
          <a:p>
            <a:pPr marL="342900" indent="-342900">
              <a:buClr>
                <a:srgbClr val="00AAFF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последовательность цифр</a:t>
            </a:r>
          </a:p>
        </p:txBody>
      </p:sp>
      <p:sp>
        <p:nvSpPr>
          <p:cNvPr id="33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8689987" y="2501376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9040570" y="2720981"/>
            <a:ext cx="2043069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14</a:t>
            </a:r>
            <a:endParaRPr lang="en-US" sz="4000" dirty="0"/>
          </a:p>
        </p:txBody>
      </p:sp>
      <p:sp>
        <p:nvSpPr>
          <p:cNvPr id="37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9040570" y="3615959"/>
            <a:ext cx="2759923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Max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 кол-во баллов</a:t>
            </a:r>
          </a:p>
        </p:txBody>
      </p:sp>
      <p:sp>
        <p:nvSpPr>
          <p:cNvPr id="39" name="사각형: 둥근 모서리 2">
            <a:extLst>
              <a:ext uri="{FF2B5EF4-FFF2-40B4-BE49-F238E27FC236}">
                <a16:creationId xmlns:a16="http://schemas.microsoft.com/office/drawing/2014/main" id="{C5DDC8B3-3222-403F-92FD-D9F98A2FADEE}"/>
              </a:ext>
            </a:extLst>
          </p:cNvPr>
          <p:cNvSpPr/>
          <p:nvPr/>
        </p:nvSpPr>
        <p:spPr>
          <a:xfrm>
            <a:off x="8720706" y="4549240"/>
            <a:ext cx="1195917" cy="117406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400" tIns="45720" rIns="864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>
            <a:off x="9040570" y="4728027"/>
            <a:ext cx="365920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4000" dirty="0"/>
              <a:t>5-7 баллов</a:t>
            </a:r>
            <a:endParaRPr lang="en-US" sz="4000" dirty="0"/>
          </a:p>
        </p:txBody>
      </p:sp>
      <p:sp>
        <p:nvSpPr>
          <p:cNvPr id="42" name="Прямоугольник 89">
            <a:extLst>
              <a:ext uri="{FF2B5EF4-FFF2-40B4-BE49-F238E27FC236}">
                <a16:creationId xmlns:a16="http://schemas.microsoft.com/office/drawing/2014/main" id="{6AB8883B-469A-4F59-8503-209C9780BECB}"/>
              </a:ext>
            </a:extLst>
          </p:cNvPr>
          <p:cNvSpPr/>
          <p:nvPr/>
        </p:nvSpPr>
        <p:spPr>
          <a:xfrm>
            <a:off x="9072286" y="5684656"/>
            <a:ext cx="2759923" cy="3462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00AAFF"/>
              </a:buClr>
            </a:pPr>
            <a:r>
              <a:rPr lang="ru-RU" sz="2500" dirty="0">
                <a:solidFill>
                  <a:schemeClr val="accent5">
                    <a:lumMod val="50000"/>
                  </a:schemeClr>
                </a:solidFill>
              </a:rPr>
              <a:t>= Удовлетворительно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37B87A-4891-481D-AE7D-C9AAD74755A4}"/>
              </a:ext>
            </a:extLst>
          </p:cNvPr>
          <p:cNvSpPr txBox="1"/>
          <p:nvPr/>
        </p:nvSpPr>
        <p:spPr>
          <a:xfrm rot="19606242">
            <a:off x="26940" y="1267340"/>
            <a:ext cx="5649580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5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100-е номера вариантов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IT Pitch de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1E8"/>
      </a:accent1>
      <a:accent2>
        <a:srgbClr val="367CFF"/>
      </a:accent2>
      <a:accent3>
        <a:srgbClr val="00369B"/>
      </a:accent3>
      <a:accent4>
        <a:srgbClr val="FA358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4">
      <a:majorFont>
        <a:latin typeface="Oswald"/>
        <a:ea typeface=""/>
        <a:cs typeface=""/>
      </a:majorFont>
      <a:minorFont>
        <a:latin typeface="Oswald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2499</TotalTime>
  <Words>1021</Words>
  <Application>Microsoft Office PowerPoint</Application>
  <PresentationFormat>Широкоэкранный</PresentationFormat>
  <Paragraphs>154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Oswald</vt:lpstr>
      <vt:lpstr>Calibri</vt:lpstr>
      <vt:lpstr>Oswald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Региональный центр обработки информации  283001, Российская Федерация,  Донецкая Народная Республика, г. Донецк, ул. Артема 129А +7(856) 305-18-86   электронный адрес: gia_dpr_2024@mail.ru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Ким Воронин</dc:creator>
  <cp:lastModifiedBy>Admin</cp:lastModifiedBy>
  <cp:revision>362</cp:revision>
  <dcterms:created xsi:type="dcterms:W3CDTF">2021-03-13T09:42:31Z</dcterms:created>
  <dcterms:modified xsi:type="dcterms:W3CDTF">2024-02-08T05:18:31Z</dcterms:modified>
</cp:coreProperties>
</file>